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sldIdLst>
    <p:sldId id="256" r:id="rId2"/>
    <p:sldId id="324" r:id="rId3"/>
    <p:sldId id="325" r:id="rId4"/>
    <p:sldId id="326" r:id="rId5"/>
    <p:sldId id="329" r:id="rId6"/>
    <p:sldId id="330" r:id="rId7"/>
    <p:sldId id="327" r:id="rId8"/>
    <p:sldId id="328" r:id="rId9"/>
    <p:sldId id="331" r:id="rId10"/>
    <p:sldId id="332" r:id="rId11"/>
    <p:sldId id="333" r:id="rId12"/>
    <p:sldId id="334" r:id="rId13"/>
    <p:sldId id="335" r:id="rId14"/>
    <p:sldId id="336" r:id="rId15"/>
    <p:sldId id="337" r:id="rId16"/>
    <p:sldId id="338" r:id="rId17"/>
    <p:sldId id="339" r:id="rId18"/>
    <p:sldId id="340" r:id="rId19"/>
    <p:sldId id="341" r:id="rId20"/>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FF99"/>
    <a:srgbClr val="FFFF00"/>
    <a:srgbClr val="FF0066"/>
    <a:srgbClr val="008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snapToObjects="1">
      <p:cViewPr varScale="1">
        <p:scale>
          <a:sx n="108" d="100"/>
          <a:sy n="108" d="100"/>
        </p:scale>
        <p:origin x="1356" y="9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65" d="100"/>
          <a:sy n="65" d="100"/>
        </p:scale>
        <p:origin x="-193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FE2B6989-2C0E-4477-8390-CF1EE0CBD498}"/>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vl1pPr>
          </a:lstStyle>
          <a:p>
            <a:endParaRPr lang="en-US" altLang="en-US"/>
          </a:p>
        </p:txBody>
      </p:sp>
      <p:sp>
        <p:nvSpPr>
          <p:cNvPr id="90115" name="Rectangle 3">
            <a:extLst>
              <a:ext uri="{FF2B5EF4-FFF2-40B4-BE49-F238E27FC236}">
                <a16:creationId xmlns:a16="http://schemas.microsoft.com/office/drawing/2014/main" id="{C78E98C1-AF79-434D-8944-4282E184B85E}"/>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vl1pPr>
          </a:lstStyle>
          <a:p>
            <a:endParaRPr lang="en-US" altLang="en-US"/>
          </a:p>
        </p:txBody>
      </p:sp>
      <p:sp>
        <p:nvSpPr>
          <p:cNvPr id="90116" name="Rectangle 4">
            <a:extLst>
              <a:ext uri="{FF2B5EF4-FFF2-40B4-BE49-F238E27FC236}">
                <a16:creationId xmlns:a16="http://schemas.microsoft.com/office/drawing/2014/main" id="{B3861014-90DC-449C-85D2-DE889581441C}"/>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0117" name="Rectangle 5">
            <a:extLst>
              <a:ext uri="{FF2B5EF4-FFF2-40B4-BE49-F238E27FC236}">
                <a16:creationId xmlns:a16="http://schemas.microsoft.com/office/drawing/2014/main" id="{5A1D66F6-875B-45F8-962E-93284D9F7C60}"/>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0118" name="Rectangle 6">
            <a:extLst>
              <a:ext uri="{FF2B5EF4-FFF2-40B4-BE49-F238E27FC236}">
                <a16:creationId xmlns:a16="http://schemas.microsoft.com/office/drawing/2014/main" id="{313F58B0-E1FD-4CE8-B5E2-0FF58C49E6DC}"/>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vl1pPr>
          </a:lstStyle>
          <a:p>
            <a:endParaRPr lang="en-US" altLang="en-US"/>
          </a:p>
        </p:txBody>
      </p:sp>
      <p:sp>
        <p:nvSpPr>
          <p:cNvPr id="90119" name="Rectangle 7">
            <a:extLst>
              <a:ext uri="{FF2B5EF4-FFF2-40B4-BE49-F238E27FC236}">
                <a16:creationId xmlns:a16="http://schemas.microsoft.com/office/drawing/2014/main" id="{10C0A251-E15B-458C-9DF3-C32E0CDD46EB}"/>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80101B75-EF97-4605-9042-BBC160868C0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098" name="Picture 1026" descr="C:\temp\background.jpg">
            <a:extLst>
              <a:ext uri="{FF2B5EF4-FFF2-40B4-BE49-F238E27FC236}">
                <a16:creationId xmlns:a16="http://schemas.microsoft.com/office/drawing/2014/main" id="{015928B0-334F-4FCD-A10B-95B8CBCF0C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33400"/>
            <a:ext cx="8096250" cy="5715000"/>
          </a:xfrm>
          <a:prstGeom prst="rect">
            <a:avLst/>
          </a:prstGeom>
          <a:noFill/>
          <a:extLst>
            <a:ext uri="{909E8E84-426E-40DD-AFC4-6F175D3DCCD1}">
              <a14:hiddenFill xmlns:a14="http://schemas.microsoft.com/office/drawing/2010/main">
                <a:solidFill>
                  <a:srgbClr val="FFFFFF"/>
                </a:solidFill>
              </a14:hiddenFill>
            </a:ext>
          </a:extLst>
        </p:spPr>
      </p:pic>
      <p:sp>
        <p:nvSpPr>
          <p:cNvPr id="4099" name="Rectangle 1027">
            <a:extLst>
              <a:ext uri="{FF2B5EF4-FFF2-40B4-BE49-F238E27FC236}">
                <a16:creationId xmlns:a16="http://schemas.microsoft.com/office/drawing/2014/main" id="{57FEFF1F-433E-4FE8-A236-B7BB07605072}"/>
              </a:ext>
            </a:extLst>
          </p:cNvPr>
          <p:cNvSpPr>
            <a:spLocks noGrp="1" noChangeArrowheads="1"/>
          </p:cNvSpPr>
          <p:nvPr>
            <p:ph type="dt" sz="half" idx="2"/>
          </p:nvPr>
        </p:nvSpPr>
        <p:spPr bwMode="auto">
          <a:xfrm>
            <a:off x="685800" y="6248400"/>
            <a:ext cx="19050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FF"/>
                </a:solidFill>
                <a:latin typeface="+mn-lt"/>
              </a:defRPr>
            </a:lvl1pPr>
          </a:lstStyle>
          <a:p>
            <a:endParaRPr lang="en-US" altLang="en-US"/>
          </a:p>
        </p:txBody>
      </p:sp>
      <p:sp>
        <p:nvSpPr>
          <p:cNvPr id="4100" name="Rectangle 1028">
            <a:extLst>
              <a:ext uri="{FF2B5EF4-FFF2-40B4-BE49-F238E27FC236}">
                <a16:creationId xmlns:a16="http://schemas.microsoft.com/office/drawing/2014/main" id="{D7D47B9D-8CEF-4A39-8A19-B57D8017BA55}"/>
              </a:ext>
            </a:extLst>
          </p:cNvPr>
          <p:cNvSpPr>
            <a:spLocks noGrp="1" noChangeArrowheads="1"/>
          </p:cNvSpPr>
          <p:nvPr>
            <p:ph type="ftr" sz="quarter" idx="3"/>
          </p:nvPr>
        </p:nvSpPr>
        <p:spPr>
          <a:xfrm>
            <a:off x="3124200" y="6248400"/>
            <a:ext cx="2895600" cy="457200"/>
          </a:xfrm>
        </p:spPr>
        <p:txBody>
          <a:bodyPr/>
          <a:lstStyle>
            <a:lvl1pPr>
              <a:defRPr sz="1400" b="0">
                <a:solidFill>
                  <a:schemeClr val="tx1"/>
                </a:solidFill>
                <a:latin typeface="Times New Roman" panose="02020603050405020304" pitchFamily="18" charset="0"/>
              </a:defRPr>
            </a:lvl1pPr>
          </a:lstStyle>
          <a:p>
            <a:r>
              <a:rPr lang="en-US" altLang="en-US"/>
              <a:t>The Nuts and Bolts of Business Plans – MIT Course 15.393 - Joe Hadzima</a:t>
            </a:r>
          </a:p>
        </p:txBody>
      </p:sp>
      <p:sp>
        <p:nvSpPr>
          <p:cNvPr id="4101" name="Rectangle 1029">
            <a:extLst>
              <a:ext uri="{FF2B5EF4-FFF2-40B4-BE49-F238E27FC236}">
                <a16:creationId xmlns:a16="http://schemas.microsoft.com/office/drawing/2014/main" id="{C32815A9-86AD-4029-87AA-0A3F099C09E8}"/>
              </a:ext>
            </a:extLst>
          </p:cNvPr>
          <p:cNvSpPr>
            <a:spLocks noGrp="1" noChangeArrowheads="1"/>
          </p:cNvSpPr>
          <p:nvPr>
            <p:ph type="sldNum" sz="quarter" idx="4"/>
          </p:nvPr>
        </p:nvSpPr>
        <p:spPr>
          <a:xfrm>
            <a:off x="6553200" y="6248400"/>
            <a:ext cx="1905000" cy="457200"/>
          </a:xfrm>
        </p:spPr>
        <p:txBody>
          <a:bodyPr/>
          <a:lstStyle>
            <a:lvl1pPr>
              <a:defRPr sz="1400" b="0">
                <a:solidFill>
                  <a:srgbClr val="0000FF"/>
                </a:solidFill>
              </a:defRPr>
            </a:lvl1pPr>
          </a:lstStyle>
          <a:p>
            <a:fld id="{7FA0A489-83A1-4A7B-A590-919FE60CDF35}" type="slidenum">
              <a:rPr lang="en-US" altLang="en-US"/>
              <a:pPr/>
              <a:t>‹#›</a:t>
            </a:fld>
            <a:endParaRPr lang="en-US" altLang="en-US">
              <a:solidFill>
                <a:schemeClr val="tx1"/>
              </a:solidFill>
              <a:latin typeface="Times New Roman" panose="02020603050405020304" pitchFamily="18" charset="0"/>
            </a:endParaRPr>
          </a:p>
        </p:txBody>
      </p:sp>
      <p:sp>
        <p:nvSpPr>
          <p:cNvPr id="4102" name="Rectangle 1030">
            <a:extLst>
              <a:ext uri="{FF2B5EF4-FFF2-40B4-BE49-F238E27FC236}">
                <a16:creationId xmlns:a16="http://schemas.microsoft.com/office/drawing/2014/main" id="{015D368C-F4F2-461D-8019-41D5EC751378}"/>
              </a:ext>
            </a:extLst>
          </p:cNvPr>
          <p:cNvSpPr>
            <a:spLocks noGrp="1" noChangeArrowheads="1"/>
          </p:cNvSpPr>
          <p:nvPr>
            <p:ph type="ctrTitle"/>
          </p:nvPr>
        </p:nvSpPr>
        <p:spPr bwMode="auto">
          <a:xfrm>
            <a:off x="1219200" y="609600"/>
            <a:ext cx="7772400" cy="1600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defRPr sz="2800"/>
            </a:lvl1pPr>
          </a:lstStyle>
          <a:p>
            <a:pPr lvl="0"/>
            <a:r>
              <a:rPr lang="en-US" altLang="en-US" noProof="0"/>
              <a:t>The Nuts and Bolts of Business Plans</a:t>
            </a:r>
            <a:br>
              <a:rPr lang="en-US" altLang="en-US" noProof="0"/>
            </a:br>
            <a:r>
              <a:rPr lang="en-US" altLang="en-US" noProof="0"/>
              <a:t>MIT Course 15.975</a:t>
            </a:r>
            <a:br>
              <a:rPr lang="en-US" altLang="en-US" noProof="0"/>
            </a:br>
            <a:r>
              <a:rPr lang="en-US" altLang="en-US" noProof="0"/>
              <a:t>January 2000</a:t>
            </a:r>
          </a:p>
        </p:txBody>
      </p:sp>
      <p:sp>
        <p:nvSpPr>
          <p:cNvPr id="4103" name="Rectangle 1031">
            <a:extLst>
              <a:ext uri="{FF2B5EF4-FFF2-40B4-BE49-F238E27FC236}">
                <a16:creationId xmlns:a16="http://schemas.microsoft.com/office/drawing/2014/main" id="{61340E5C-042C-41D9-A733-3FBAE55E5282}"/>
              </a:ext>
            </a:extLst>
          </p:cNvPr>
          <p:cNvSpPr>
            <a:spLocks noGrp="1" noChangeArrowheads="1"/>
          </p:cNvSpPr>
          <p:nvPr>
            <p:ph type="subTitle" idx="1"/>
          </p:nvPr>
        </p:nvSpPr>
        <p:spPr bwMode="auto">
          <a:xfrm>
            <a:off x="1295400" y="2667000"/>
            <a:ext cx="7543800" cy="32004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a:buFontTx/>
              <a:buNone/>
              <a:defRPr/>
            </a:lvl1pPr>
          </a:lstStyle>
          <a:p>
            <a:pPr lvl="0"/>
            <a:r>
              <a:rPr lang="en-US" altLang="en-US" noProof="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9F9A0-E95E-4A6D-AC4E-F87956582267}"/>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B8A3F93-86DD-4E6C-B0D0-1B81A37C605D}"/>
              </a:ext>
            </a:extLst>
          </p:cNvPr>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81CD485F-8C58-48C9-96F0-D31E11B10E13}"/>
              </a:ext>
            </a:extLst>
          </p:cNvPr>
          <p:cNvSpPr>
            <a:spLocks noGrp="1"/>
          </p:cNvSpPr>
          <p:nvPr>
            <p:ph type="ftr" sz="quarter" idx="10"/>
          </p:nvPr>
        </p:nvSpPr>
        <p:spPr/>
        <p:txBody>
          <a:bodyPr/>
          <a:lstStyle>
            <a:lvl1pPr>
              <a:defRPr/>
            </a:lvl1pPr>
          </a:lstStyle>
          <a:p>
            <a:r>
              <a:rPr lang="en-US" altLang="en-US"/>
              <a:t>The Nuts and Bolts of Business Plans – MIT Course 15.393 - Joe Hadzima</a:t>
            </a:r>
            <a:endParaRPr lang="en-US" altLang="en-US" b="0">
              <a:latin typeface="Times New Roman" panose="02020603050405020304" pitchFamily="18" charset="0"/>
            </a:endParaRPr>
          </a:p>
        </p:txBody>
      </p:sp>
      <p:sp>
        <p:nvSpPr>
          <p:cNvPr id="5" name="Slide Number Placeholder 4">
            <a:extLst>
              <a:ext uri="{FF2B5EF4-FFF2-40B4-BE49-F238E27FC236}">
                <a16:creationId xmlns:a16="http://schemas.microsoft.com/office/drawing/2014/main" id="{196B1280-2BD6-44C5-82B1-3C4F26674A5E}"/>
              </a:ext>
            </a:extLst>
          </p:cNvPr>
          <p:cNvSpPr>
            <a:spLocks noGrp="1"/>
          </p:cNvSpPr>
          <p:nvPr>
            <p:ph type="sldNum" sz="quarter" idx="11"/>
          </p:nvPr>
        </p:nvSpPr>
        <p:spPr/>
        <p:txBody>
          <a:bodyPr/>
          <a:lstStyle>
            <a:lvl1pPr>
              <a:defRPr/>
            </a:lvl1pPr>
          </a:lstStyle>
          <a:p>
            <a:fld id="{512660CF-C588-4562-BA85-99E39BD94460}" type="slidenum">
              <a:rPr lang="en-US" altLang="en-US"/>
              <a:pPr/>
              <a:t>‹#›</a:t>
            </a:fld>
            <a:endParaRPr lang="en-US" altLang="en-US">
              <a:solidFill>
                <a:schemeClr val="tx1"/>
              </a:solidFill>
              <a:latin typeface="Times New Roman" panose="02020603050405020304" pitchFamily="18" charset="0"/>
            </a:endParaRPr>
          </a:p>
        </p:txBody>
      </p:sp>
    </p:spTree>
    <p:extLst>
      <p:ext uri="{BB962C8B-B14F-4D97-AF65-F5344CB8AC3E}">
        <p14:creationId xmlns:p14="http://schemas.microsoft.com/office/powerpoint/2010/main" val="1958252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537E4D-0860-4E92-8861-324C5163B6B2}"/>
              </a:ext>
            </a:extLst>
          </p:cNvPr>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2D240D4-B9AD-44B1-B0DC-E024F60D3376}"/>
              </a:ext>
            </a:extLst>
          </p:cNvPr>
          <p:cNvSpPr>
            <a:spLocks noGrp="1"/>
          </p:cNvSpPr>
          <p:nvPr>
            <p:ph type="body" orient="vert" idx="1"/>
          </p:nvPr>
        </p:nvSpPr>
        <p:spPr>
          <a:xfrm>
            <a:off x="628650" y="365125"/>
            <a:ext cx="5762625"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0BC04DB6-D781-4A8E-B423-89A974377864}"/>
              </a:ext>
            </a:extLst>
          </p:cNvPr>
          <p:cNvSpPr>
            <a:spLocks noGrp="1"/>
          </p:cNvSpPr>
          <p:nvPr>
            <p:ph type="ftr" sz="quarter" idx="10"/>
          </p:nvPr>
        </p:nvSpPr>
        <p:spPr/>
        <p:txBody>
          <a:bodyPr/>
          <a:lstStyle>
            <a:lvl1pPr>
              <a:defRPr/>
            </a:lvl1pPr>
          </a:lstStyle>
          <a:p>
            <a:r>
              <a:rPr lang="en-US" altLang="en-US"/>
              <a:t>The Nuts and Bolts of Business Plans – MIT Course 15.393 - Joe Hadzima</a:t>
            </a:r>
            <a:endParaRPr lang="en-US" altLang="en-US" b="0">
              <a:latin typeface="Times New Roman" panose="02020603050405020304" pitchFamily="18" charset="0"/>
            </a:endParaRPr>
          </a:p>
        </p:txBody>
      </p:sp>
      <p:sp>
        <p:nvSpPr>
          <p:cNvPr id="5" name="Slide Number Placeholder 4">
            <a:extLst>
              <a:ext uri="{FF2B5EF4-FFF2-40B4-BE49-F238E27FC236}">
                <a16:creationId xmlns:a16="http://schemas.microsoft.com/office/drawing/2014/main" id="{ACC5E4BA-78CD-46E3-B3A5-233B67D00896}"/>
              </a:ext>
            </a:extLst>
          </p:cNvPr>
          <p:cNvSpPr>
            <a:spLocks noGrp="1"/>
          </p:cNvSpPr>
          <p:nvPr>
            <p:ph type="sldNum" sz="quarter" idx="11"/>
          </p:nvPr>
        </p:nvSpPr>
        <p:spPr/>
        <p:txBody>
          <a:bodyPr/>
          <a:lstStyle>
            <a:lvl1pPr>
              <a:defRPr/>
            </a:lvl1pPr>
          </a:lstStyle>
          <a:p>
            <a:fld id="{8FD32032-171D-4BFC-B386-22BCA536484E}" type="slidenum">
              <a:rPr lang="en-US" altLang="en-US"/>
              <a:pPr/>
              <a:t>‹#›</a:t>
            </a:fld>
            <a:endParaRPr lang="en-US" altLang="en-US">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9249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7A7C3-851C-4E7D-8252-D43111935E09}"/>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38E4C739-DFAF-442A-862F-0788D94630E5}"/>
              </a:ext>
            </a:extLst>
          </p:cNvPr>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D75B38D6-6286-4C92-B8A2-7175EF81805F}"/>
              </a:ext>
            </a:extLst>
          </p:cNvPr>
          <p:cNvSpPr>
            <a:spLocks noGrp="1"/>
          </p:cNvSpPr>
          <p:nvPr>
            <p:ph type="ftr" sz="quarter" idx="10"/>
          </p:nvPr>
        </p:nvSpPr>
        <p:spPr/>
        <p:txBody>
          <a:bodyPr/>
          <a:lstStyle>
            <a:lvl1pPr>
              <a:defRPr/>
            </a:lvl1pPr>
          </a:lstStyle>
          <a:p>
            <a:r>
              <a:rPr lang="en-US" altLang="en-US"/>
              <a:t>The Nuts and Bolts of Business Plans – MIT Course 15.393 - Joe Hadzima</a:t>
            </a:r>
            <a:endParaRPr lang="en-US" altLang="en-US" b="0">
              <a:latin typeface="Times New Roman" panose="02020603050405020304" pitchFamily="18" charset="0"/>
            </a:endParaRPr>
          </a:p>
        </p:txBody>
      </p:sp>
      <p:sp>
        <p:nvSpPr>
          <p:cNvPr id="5" name="Slide Number Placeholder 4">
            <a:extLst>
              <a:ext uri="{FF2B5EF4-FFF2-40B4-BE49-F238E27FC236}">
                <a16:creationId xmlns:a16="http://schemas.microsoft.com/office/drawing/2014/main" id="{FB23490F-D062-49CC-B0B6-C6029EF83AE3}"/>
              </a:ext>
            </a:extLst>
          </p:cNvPr>
          <p:cNvSpPr>
            <a:spLocks noGrp="1"/>
          </p:cNvSpPr>
          <p:nvPr>
            <p:ph type="sldNum" sz="quarter" idx="11"/>
          </p:nvPr>
        </p:nvSpPr>
        <p:spPr/>
        <p:txBody>
          <a:bodyPr/>
          <a:lstStyle>
            <a:lvl1pPr>
              <a:defRPr/>
            </a:lvl1pPr>
          </a:lstStyle>
          <a:p>
            <a:fld id="{E6789889-91AE-45D2-B27C-BB7F23B548D3}" type="slidenum">
              <a:rPr lang="en-US" altLang="en-US"/>
              <a:pPr/>
              <a:t>‹#›</a:t>
            </a:fld>
            <a:endParaRPr lang="en-US" altLang="en-US">
              <a:solidFill>
                <a:schemeClr val="tx1"/>
              </a:solidFill>
              <a:latin typeface="Times New Roman" panose="02020603050405020304" pitchFamily="18" charset="0"/>
            </a:endParaRPr>
          </a:p>
        </p:txBody>
      </p:sp>
    </p:spTree>
    <p:extLst>
      <p:ext uri="{BB962C8B-B14F-4D97-AF65-F5344CB8AC3E}">
        <p14:creationId xmlns:p14="http://schemas.microsoft.com/office/powerpoint/2010/main" val="1380799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D8884-8803-4BF1-A756-9976AF4EFDD9}"/>
              </a:ext>
            </a:extLst>
          </p:cNvPr>
          <p:cNvSpPr>
            <a:spLocks noGrp="1"/>
          </p:cNvSpPr>
          <p:nvPr>
            <p:ph type="title"/>
          </p:nvPr>
        </p:nvSpPr>
        <p:spPr>
          <a:xfrm>
            <a:off x="623888" y="1709738"/>
            <a:ext cx="78867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4B1D3A-4735-4D20-A2F3-A8FA39ECE00B}"/>
              </a:ext>
            </a:extLst>
          </p:cNvPr>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Footer Placeholder 3">
            <a:extLst>
              <a:ext uri="{FF2B5EF4-FFF2-40B4-BE49-F238E27FC236}">
                <a16:creationId xmlns:a16="http://schemas.microsoft.com/office/drawing/2014/main" id="{11872C46-3BF2-4CFC-9C12-93419E4051D7}"/>
              </a:ext>
            </a:extLst>
          </p:cNvPr>
          <p:cNvSpPr>
            <a:spLocks noGrp="1"/>
          </p:cNvSpPr>
          <p:nvPr>
            <p:ph type="ftr" sz="quarter" idx="10"/>
          </p:nvPr>
        </p:nvSpPr>
        <p:spPr/>
        <p:txBody>
          <a:bodyPr/>
          <a:lstStyle>
            <a:lvl1pPr>
              <a:defRPr/>
            </a:lvl1pPr>
          </a:lstStyle>
          <a:p>
            <a:r>
              <a:rPr lang="en-US" altLang="en-US"/>
              <a:t>The Nuts and Bolts of Business Plans – MIT Course 15.393 - Joe Hadzima</a:t>
            </a:r>
            <a:endParaRPr lang="en-US" altLang="en-US" b="0">
              <a:latin typeface="Times New Roman" panose="02020603050405020304" pitchFamily="18" charset="0"/>
            </a:endParaRPr>
          </a:p>
        </p:txBody>
      </p:sp>
      <p:sp>
        <p:nvSpPr>
          <p:cNvPr id="5" name="Slide Number Placeholder 4">
            <a:extLst>
              <a:ext uri="{FF2B5EF4-FFF2-40B4-BE49-F238E27FC236}">
                <a16:creationId xmlns:a16="http://schemas.microsoft.com/office/drawing/2014/main" id="{DA307DC7-515A-471B-9C67-B0D1B5CE71D0}"/>
              </a:ext>
            </a:extLst>
          </p:cNvPr>
          <p:cNvSpPr>
            <a:spLocks noGrp="1"/>
          </p:cNvSpPr>
          <p:nvPr>
            <p:ph type="sldNum" sz="quarter" idx="11"/>
          </p:nvPr>
        </p:nvSpPr>
        <p:spPr/>
        <p:txBody>
          <a:bodyPr/>
          <a:lstStyle>
            <a:lvl1pPr>
              <a:defRPr/>
            </a:lvl1pPr>
          </a:lstStyle>
          <a:p>
            <a:fld id="{EDCD900E-3984-4E55-AB6C-12FD41ADF298}" type="slidenum">
              <a:rPr lang="en-US" altLang="en-US"/>
              <a:pPr/>
              <a:t>‹#›</a:t>
            </a:fld>
            <a:endParaRPr lang="en-US" altLang="en-US">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564123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CE67D-9CF0-46F1-AAB3-70318F9E005E}"/>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25F2E563-609C-4B14-98E0-4010D9DAB95E}"/>
              </a:ext>
            </a:extLst>
          </p:cNvPr>
          <p:cNvSpPr>
            <a:spLocks noGrp="1"/>
          </p:cNvSpPr>
          <p:nvPr>
            <p:ph sz="half" idx="1"/>
          </p:nvPr>
        </p:nvSpPr>
        <p:spPr>
          <a:xfrm>
            <a:off x="628650" y="1825625"/>
            <a:ext cx="386715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E64365E-ED05-47B9-B971-EDA8264F5107}"/>
              </a:ext>
            </a:extLst>
          </p:cNvPr>
          <p:cNvSpPr>
            <a:spLocks noGrp="1"/>
          </p:cNvSpPr>
          <p:nvPr>
            <p:ph sz="half" idx="2"/>
          </p:nvPr>
        </p:nvSpPr>
        <p:spPr>
          <a:xfrm>
            <a:off x="4648200" y="1825625"/>
            <a:ext cx="386715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9A614230-9BC7-4F41-88BA-D9E74B0AAE57}"/>
              </a:ext>
            </a:extLst>
          </p:cNvPr>
          <p:cNvSpPr>
            <a:spLocks noGrp="1"/>
          </p:cNvSpPr>
          <p:nvPr>
            <p:ph type="ftr" sz="quarter" idx="10"/>
          </p:nvPr>
        </p:nvSpPr>
        <p:spPr/>
        <p:txBody>
          <a:bodyPr/>
          <a:lstStyle>
            <a:lvl1pPr>
              <a:defRPr/>
            </a:lvl1pPr>
          </a:lstStyle>
          <a:p>
            <a:r>
              <a:rPr lang="en-US" altLang="en-US"/>
              <a:t>The Nuts and Bolts of Business Plans – MIT Course 15.393 - Joe Hadzima</a:t>
            </a:r>
            <a:endParaRPr lang="en-US" altLang="en-US" b="0">
              <a:latin typeface="Times New Roman" panose="02020603050405020304" pitchFamily="18" charset="0"/>
            </a:endParaRPr>
          </a:p>
        </p:txBody>
      </p:sp>
      <p:sp>
        <p:nvSpPr>
          <p:cNvPr id="6" name="Slide Number Placeholder 5">
            <a:extLst>
              <a:ext uri="{FF2B5EF4-FFF2-40B4-BE49-F238E27FC236}">
                <a16:creationId xmlns:a16="http://schemas.microsoft.com/office/drawing/2014/main" id="{C6D3DCDB-435D-47C8-96E5-F5EF87246887}"/>
              </a:ext>
            </a:extLst>
          </p:cNvPr>
          <p:cNvSpPr>
            <a:spLocks noGrp="1"/>
          </p:cNvSpPr>
          <p:nvPr>
            <p:ph type="sldNum" sz="quarter" idx="11"/>
          </p:nvPr>
        </p:nvSpPr>
        <p:spPr/>
        <p:txBody>
          <a:bodyPr/>
          <a:lstStyle>
            <a:lvl1pPr>
              <a:defRPr/>
            </a:lvl1pPr>
          </a:lstStyle>
          <a:p>
            <a:fld id="{26904CAD-CECF-4CD0-9906-0FD93006A488}" type="slidenum">
              <a:rPr lang="en-US" altLang="en-US"/>
              <a:pPr/>
              <a:t>‹#›</a:t>
            </a:fld>
            <a:endParaRPr lang="en-US" altLang="en-US">
              <a:solidFill>
                <a:schemeClr val="tx1"/>
              </a:solidFill>
              <a:latin typeface="Times New Roman" panose="02020603050405020304" pitchFamily="18" charset="0"/>
            </a:endParaRPr>
          </a:p>
        </p:txBody>
      </p:sp>
    </p:spTree>
    <p:extLst>
      <p:ext uri="{BB962C8B-B14F-4D97-AF65-F5344CB8AC3E}">
        <p14:creationId xmlns:p14="http://schemas.microsoft.com/office/powerpoint/2010/main" val="1372855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0E28A-ED0F-4F1E-B7A6-76EDB41A2012}"/>
              </a:ext>
            </a:extLst>
          </p:cNvPr>
          <p:cNvSpPr>
            <a:spLocks noGrp="1"/>
          </p:cNvSpPr>
          <p:nvPr>
            <p:ph type="title"/>
          </p:nvPr>
        </p:nvSpPr>
        <p:spPr>
          <a:xfrm>
            <a:off x="630238" y="365125"/>
            <a:ext cx="78867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789AC19A-6CFB-4391-B1C7-93763ECE1E72}"/>
              </a:ext>
            </a:extLst>
          </p:cNvPr>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4D590C1-05DB-4CF9-AB58-36B15DCD12D5}"/>
              </a:ext>
            </a:extLst>
          </p:cNvPr>
          <p:cNvSpPr>
            <a:spLocks noGrp="1"/>
          </p:cNvSpPr>
          <p:nvPr>
            <p:ph sz="half" idx="2"/>
          </p:nvPr>
        </p:nvSpPr>
        <p:spPr>
          <a:xfrm>
            <a:off x="630238" y="2505075"/>
            <a:ext cx="386873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D6BBA9B-810B-47B3-8000-27D22CC66D84}"/>
              </a:ext>
            </a:extLst>
          </p:cNvPr>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FA9AFFC-8434-4BF2-8CE1-A85EFABADD68}"/>
              </a:ext>
            </a:extLst>
          </p:cNvPr>
          <p:cNvSpPr>
            <a:spLocks noGrp="1"/>
          </p:cNvSpPr>
          <p:nvPr>
            <p:ph sz="quarter" idx="4"/>
          </p:nvPr>
        </p:nvSpPr>
        <p:spPr>
          <a:xfrm>
            <a:off x="4629150" y="2505075"/>
            <a:ext cx="38877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a:extLst>
              <a:ext uri="{FF2B5EF4-FFF2-40B4-BE49-F238E27FC236}">
                <a16:creationId xmlns:a16="http://schemas.microsoft.com/office/drawing/2014/main" id="{CFAA346D-5253-4B2A-9F6A-0F036B5E42D7}"/>
              </a:ext>
            </a:extLst>
          </p:cNvPr>
          <p:cNvSpPr>
            <a:spLocks noGrp="1"/>
          </p:cNvSpPr>
          <p:nvPr>
            <p:ph type="ftr" sz="quarter" idx="10"/>
          </p:nvPr>
        </p:nvSpPr>
        <p:spPr/>
        <p:txBody>
          <a:bodyPr/>
          <a:lstStyle>
            <a:lvl1pPr>
              <a:defRPr/>
            </a:lvl1pPr>
          </a:lstStyle>
          <a:p>
            <a:r>
              <a:rPr lang="en-US" altLang="en-US"/>
              <a:t>The Nuts and Bolts of Business Plans – MIT Course 15.393 - Joe Hadzima</a:t>
            </a:r>
            <a:endParaRPr lang="en-US" altLang="en-US" b="0">
              <a:latin typeface="Times New Roman" panose="02020603050405020304" pitchFamily="18" charset="0"/>
            </a:endParaRPr>
          </a:p>
        </p:txBody>
      </p:sp>
      <p:sp>
        <p:nvSpPr>
          <p:cNvPr id="8" name="Slide Number Placeholder 7">
            <a:extLst>
              <a:ext uri="{FF2B5EF4-FFF2-40B4-BE49-F238E27FC236}">
                <a16:creationId xmlns:a16="http://schemas.microsoft.com/office/drawing/2014/main" id="{438A62D5-83A2-4516-84CE-C931C665D4F7}"/>
              </a:ext>
            </a:extLst>
          </p:cNvPr>
          <p:cNvSpPr>
            <a:spLocks noGrp="1"/>
          </p:cNvSpPr>
          <p:nvPr>
            <p:ph type="sldNum" sz="quarter" idx="11"/>
          </p:nvPr>
        </p:nvSpPr>
        <p:spPr/>
        <p:txBody>
          <a:bodyPr/>
          <a:lstStyle>
            <a:lvl1pPr>
              <a:defRPr/>
            </a:lvl1pPr>
          </a:lstStyle>
          <a:p>
            <a:fld id="{E2951E64-D153-4B35-8D78-D5BDFA10ADE3}" type="slidenum">
              <a:rPr lang="en-US" altLang="en-US"/>
              <a:pPr/>
              <a:t>‹#›</a:t>
            </a:fld>
            <a:endParaRPr lang="en-US" altLang="en-US">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264717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1499F-BD96-4DC9-AE70-1698DC9F52CF}"/>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Footer Placeholder 2">
            <a:extLst>
              <a:ext uri="{FF2B5EF4-FFF2-40B4-BE49-F238E27FC236}">
                <a16:creationId xmlns:a16="http://schemas.microsoft.com/office/drawing/2014/main" id="{9A85C159-2FBE-46F6-A3F0-F6C4D0B5F106}"/>
              </a:ext>
            </a:extLst>
          </p:cNvPr>
          <p:cNvSpPr>
            <a:spLocks noGrp="1"/>
          </p:cNvSpPr>
          <p:nvPr>
            <p:ph type="ftr" sz="quarter" idx="10"/>
          </p:nvPr>
        </p:nvSpPr>
        <p:spPr/>
        <p:txBody>
          <a:bodyPr/>
          <a:lstStyle>
            <a:lvl1pPr>
              <a:defRPr/>
            </a:lvl1pPr>
          </a:lstStyle>
          <a:p>
            <a:r>
              <a:rPr lang="en-US" altLang="en-US"/>
              <a:t>The Nuts and Bolts of Business Plans – MIT Course 15.393 - Joe Hadzima</a:t>
            </a:r>
            <a:endParaRPr lang="en-US" altLang="en-US" b="0">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9AF0F214-1CFB-403D-A074-9F62062CB210}"/>
              </a:ext>
            </a:extLst>
          </p:cNvPr>
          <p:cNvSpPr>
            <a:spLocks noGrp="1"/>
          </p:cNvSpPr>
          <p:nvPr>
            <p:ph type="sldNum" sz="quarter" idx="11"/>
          </p:nvPr>
        </p:nvSpPr>
        <p:spPr/>
        <p:txBody>
          <a:bodyPr/>
          <a:lstStyle>
            <a:lvl1pPr>
              <a:defRPr/>
            </a:lvl1pPr>
          </a:lstStyle>
          <a:p>
            <a:fld id="{B78EFF70-336E-450D-A816-4711107E33E1}" type="slidenum">
              <a:rPr lang="en-US" altLang="en-US"/>
              <a:pPr/>
              <a:t>‹#›</a:t>
            </a:fld>
            <a:endParaRPr lang="en-US" altLang="en-US">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915368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8D9381F-AD6A-4CD6-8D0D-ABD61BB477A5}"/>
              </a:ext>
            </a:extLst>
          </p:cNvPr>
          <p:cNvSpPr>
            <a:spLocks noGrp="1"/>
          </p:cNvSpPr>
          <p:nvPr>
            <p:ph type="ftr" sz="quarter" idx="10"/>
          </p:nvPr>
        </p:nvSpPr>
        <p:spPr/>
        <p:txBody>
          <a:bodyPr/>
          <a:lstStyle>
            <a:lvl1pPr>
              <a:defRPr/>
            </a:lvl1pPr>
          </a:lstStyle>
          <a:p>
            <a:r>
              <a:rPr lang="en-US" altLang="en-US"/>
              <a:t>The Nuts and Bolts of Business Plans – MIT Course 15.393 - Joe Hadzima</a:t>
            </a:r>
            <a:endParaRPr lang="en-US" altLang="en-US" b="0">
              <a:latin typeface="Times New Roman" panose="02020603050405020304" pitchFamily="18" charset="0"/>
            </a:endParaRPr>
          </a:p>
        </p:txBody>
      </p:sp>
      <p:sp>
        <p:nvSpPr>
          <p:cNvPr id="3" name="Slide Number Placeholder 2">
            <a:extLst>
              <a:ext uri="{FF2B5EF4-FFF2-40B4-BE49-F238E27FC236}">
                <a16:creationId xmlns:a16="http://schemas.microsoft.com/office/drawing/2014/main" id="{E018A715-308C-4C83-A68D-B1AA13208BB0}"/>
              </a:ext>
            </a:extLst>
          </p:cNvPr>
          <p:cNvSpPr>
            <a:spLocks noGrp="1"/>
          </p:cNvSpPr>
          <p:nvPr>
            <p:ph type="sldNum" sz="quarter" idx="11"/>
          </p:nvPr>
        </p:nvSpPr>
        <p:spPr/>
        <p:txBody>
          <a:bodyPr/>
          <a:lstStyle>
            <a:lvl1pPr>
              <a:defRPr/>
            </a:lvl1pPr>
          </a:lstStyle>
          <a:p>
            <a:fld id="{809E465B-6641-4211-8667-07C071FBC8EF}" type="slidenum">
              <a:rPr lang="en-US" altLang="en-US"/>
              <a:pPr/>
              <a:t>‹#›</a:t>
            </a:fld>
            <a:endParaRPr lang="en-US" altLang="en-US">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768145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4ED3D-CC7E-4FED-B9FC-AF8DA05B0851}"/>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DE9202B-43EC-42AE-B18D-53D68078CE23}"/>
              </a:ext>
            </a:extLst>
          </p:cNvPr>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00307C6-6812-46C0-8D9C-4A8A16EE48F6}"/>
              </a:ext>
            </a:extLst>
          </p:cNvPr>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Footer Placeholder 4">
            <a:extLst>
              <a:ext uri="{FF2B5EF4-FFF2-40B4-BE49-F238E27FC236}">
                <a16:creationId xmlns:a16="http://schemas.microsoft.com/office/drawing/2014/main" id="{E5053F6C-C3C2-443C-9A00-D3352C9AADC7}"/>
              </a:ext>
            </a:extLst>
          </p:cNvPr>
          <p:cNvSpPr>
            <a:spLocks noGrp="1"/>
          </p:cNvSpPr>
          <p:nvPr>
            <p:ph type="ftr" sz="quarter" idx="10"/>
          </p:nvPr>
        </p:nvSpPr>
        <p:spPr/>
        <p:txBody>
          <a:bodyPr/>
          <a:lstStyle>
            <a:lvl1pPr>
              <a:defRPr/>
            </a:lvl1pPr>
          </a:lstStyle>
          <a:p>
            <a:r>
              <a:rPr lang="en-US" altLang="en-US"/>
              <a:t>The Nuts and Bolts of Business Plans – MIT Course 15.393 - Joe Hadzima</a:t>
            </a:r>
            <a:endParaRPr lang="en-US" altLang="en-US" b="0">
              <a:latin typeface="Times New Roman" panose="02020603050405020304" pitchFamily="18" charset="0"/>
            </a:endParaRPr>
          </a:p>
        </p:txBody>
      </p:sp>
      <p:sp>
        <p:nvSpPr>
          <p:cNvPr id="6" name="Slide Number Placeholder 5">
            <a:extLst>
              <a:ext uri="{FF2B5EF4-FFF2-40B4-BE49-F238E27FC236}">
                <a16:creationId xmlns:a16="http://schemas.microsoft.com/office/drawing/2014/main" id="{0FD455D2-5C40-4ED7-BFDA-CB16FE2BD25E}"/>
              </a:ext>
            </a:extLst>
          </p:cNvPr>
          <p:cNvSpPr>
            <a:spLocks noGrp="1"/>
          </p:cNvSpPr>
          <p:nvPr>
            <p:ph type="sldNum" sz="quarter" idx="11"/>
          </p:nvPr>
        </p:nvSpPr>
        <p:spPr/>
        <p:txBody>
          <a:bodyPr/>
          <a:lstStyle>
            <a:lvl1pPr>
              <a:defRPr/>
            </a:lvl1pPr>
          </a:lstStyle>
          <a:p>
            <a:fld id="{8A7EA5AB-3FD2-43CE-9F1B-B32001209F30}" type="slidenum">
              <a:rPr lang="en-US" altLang="en-US"/>
              <a:pPr/>
              <a:t>‹#›</a:t>
            </a:fld>
            <a:endParaRPr lang="en-US" altLang="en-US">
              <a:solidFill>
                <a:schemeClr val="tx1"/>
              </a:solidFill>
              <a:latin typeface="Times New Roman" panose="02020603050405020304" pitchFamily="18" charset="0"/>
            </a:endParaRPr>
          </a:p>
        </p:txBody>
      </p:sp>
    </p:spTree>
    <p:extLst>
      <p:ext uri="{BB962C8B-B14F-4D97-AF65-F5344CB8AC3E}">
        <p14:creationId xmlns:p14="http://schemas.microsoft.com/office/powerpoint/2010/main" val="1744882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ABB80-6339-4E62-BB68-F9ADB45DB47E}"/>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EFD3A2F-6601-43CE-893E-72BDAE96C2CD}"/>
              </a:ext>
            </a:extLst>
          </p:cNvPr>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6C7FCC-3B1D-42C7-82D1-96C4887C620A}"/>
              </a:ext>
            </a:extLst>
          </p:cNvPr>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Footer Placeholder 4">
            <a:extLst>
              <a:ext uri="{FF2B5EF4-FFF2-40B4-BE49-F238E27FC236}">
                <a16:creationId xmlns:a16="http://schemas.microsoft.com/office/drawing/2014/main" id="{6C619A77-F093-43C7-98C3-0D8FD9E44411}"/>
              </a:ext>
            </a:extLst>
          </p:cNvPr>
          <p:cNvSpPr>
            <a:spLocks noGrp="1"/>
          </p:cNvSpPr>
          <p:nvPr>
            <p:ph type="ftr" sz="quarter" idx="10"/>
          </p:nvPr>
        </p:nvSpPr>
        <p:spPr/>
        <p:txBody>
          <a:bodyPr/>
          <a:lstStyle>
            <a:lvl1pPr>
              <a:defRPr/>
            </a:lvl1pPr>
          </a:lstStyle>
          <a:p>
            <a:r>
              <a:rPr lang="en-US" altLang="en-US"/>
              <a:t>The Nuts and Bolts of Business Plans – MIT Course 15.393 - Joe Hadzima</a:t>
            </a:r>
            <a:endParaRPr lang="en-US" altLang="en-US" b="0">
              <a:latin typeface="Times New Roman" panose="02020603050405020304" pitchFamily="18" charset="0"/>
            </a:endParaRPr>
          </a:p>
        </p:txBody>
      </p:sp>
      <p:sp>
        <p:nvSpPr>
          <p:cNvPr id="6" name="Slide Number Placeholder 5">
            <a:extLst>
              <a:ext uri="{FF2B5EF4-FFF2-40B4-BE49-F238E27FC236}">
                <a16:creationId xmlns:a16="http://schemas.microsoft.com/office/drawing/2014/main" id="{A5C0AE89-AA4B-4578-9A0E-A11CCAE94950}"/>
              </a:ext>
            </a:extLst>
          </p:cNvPr>
          <p:cNvSpPr>
            <a:spLocks noGrp="1"/>
          </p:cNvSpPr>
          <p:nvPr>
            <p:ph type="sldNum" sz="quarter" idx="11"/>
          </p:nvPr>
        </p:nvSpPr>
        <p:spPr/>
        <p:txBody>
          <a:bodyPr/>
          <a:lstStyle>
            <a:lvl1pPr>
              <a:defRPr/>
            </a:lvl1pPr>
          </a:lstStyle>
          <a:p>
            <a:fld id="{9704AAC9-FDE1-4095-A680-F16E61FFA760}" type="slidenum">
              <a:rPr lang="en-US" altLang="en-US"/>
              <a:pPr/>
              <a:t>‹#›</a:t>
            </a:fld>
            <a:endParaRPr lang="en-US" altLang="en-US">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9438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descr="background">
            <a:extLst>
              <a:ext uri="{FF2B5EF4-FFF2-40B4-BE49-F238E27FC236}">
                <a16:creationId xmlns:a16="http://schemas.microsoft.com/office/drawing/2014/main" id="{27AD2010-B00A-47F3-9F80-2A4FFBE45BE5}"/>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28600" y="533400"/>
            <a:ext cx="8610600" cy="5715000"/>
          </a:xfrm>
          <a:prstGeom prst="rect">
            <a:avLst/>
          </a:prstGeom>
          <a:noFill/>
          <a:extLst>
            <a:ext uri="{909E8E84-426E-40DD-AFC4-6F175D3DCCD1}">
              <a14:hiddenFill xmlns:a14="http://schemas.microsoft.com/office/drawing/2010/main">
                <a:solidFill>
                  <a:srgbClr val="FFFFFF"/>
                </a:solidFill>
              </a14:hiddenFill>
            </a:ext>
          </a:extLst>
        </p:spPr>
      </p:pic>
      <p:sp>
        <p:nvSpPr>
          <p:cNvPr id="1029" name="Rectangle 5">
            <a:extLst>
              <a:ext uri="{FF2B5EF4-FFF2-40B4-BE49-F238E27FC236}">
                <a16:creationId xmlns:a16="http://schemas.microsoft.com/office/drawing/2014/main" id="{BB648AC6-A1FF-44AC-A7C9-E3F21E789A64}"/>
              </a:ext>
            </a:extLst>
          </p:cNvPr>
          <p:cNvSpPr>
            <a:spLocks noGrp="1" noChangeArrowheads="1"/>
          </p:cNvSpPr>
          <p:nvPr>
            <p:ph type="ftr" sz="quarter" idx="3"/>
          </p:nvPr>
        </p:nvSpPr>
        <p:spPr bwMode="auto">
          <a:xfrm>
            <a:off x="1752600" y="6324600"/>
            <a:ext cx="54483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solidFill>
                  <a:srgbClr val="008000"/>
                </a:solidFill>
                <a:latin typeface="+mn-lt"/>
              </a:defRPr>
            </a:lvl1pPr>
          </a:lstStyle>
          <a:p>
            <a:r>
              <a:rPr lang="en-US" altLang="en-US"/>
              <a:t>The Nuts and Bolts of Business Plans – MIT Course 15.393 - Joe Hadzima</a:t>
            </a:r>
            <a:endParaRPr lang="en-US" altLang="en-US" b="0">
              <a:latin typeface="Times New Roman" panose="02020603050405020304" pitchFamily="18" charset="0"/>
            </a:endParaRPr>
          </a:p>
        </p:txBody>
      </p:sp>
      <p:sp>
        <p:nvSpPr>
          <p:cNvPr id="1030" name="Rectangle 6">
            <a:extLst>
              <a:ext uri="{FF2B5EF4-FFF2-40B4-BE49-F238E27FC236}">
                <a16:creationId xmlns:a16="http://schemas.microsoft.com/office/drawing/2014/main" id="{4ADFB9A1-D60A-43CF-927C-1C092D18646F}"/>
              </a:ext>
            </a:extLst>
          </p:cNvPr>
          <p:cNvSpPr>
            <a:spLocks noGrp="1" noChangeArrowheads="1"/>
          </p:cNvSpPr>
          <p:nvPr>
            <p:ph type="sldNum" sz="quarter" idx="4"/>
          </p:nvPr>
        </p:nvSpPr>
        <p:spPr bwMode="auto">
          <a:xfrm>
            <a:off x="7200900" y="64770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rgbClr val="008000"/>
                </a:solidFill>
                <a:latin typeface="+mn-lt"/>
              </a:defRPr>
            </a:lvl1pPr>
          </a:lstStyle>
          <a:p>
            <a:fld id="{F7B6C12E-6C8A-4DDB-9A02-C60108EB8B95}" type="slidenum">
              <a:rPr lang="en-US" altLang="en-US"/>
              <a:pPr/>
              <a:t>‹#›</a:t>
            </a:fld>
            <a:endParaRPr lang="en-US" altLang="en-US">
              <a:solidFill>
                <a:schemeClr val="tx1"/>
              </a:solidFill>
              <a:latin typeface="Times New Roman" panose="02020603050405020304" pitchFamily="18" charset="0"/>
            </a:endParaRPr>
          </a:p>
        </p:txBody>
      </p:sp>
      <p:sp>
        <p:nvSpPr>
          <p:cNvPr id="1036" name="Rectangle 12">
            <a:extLst>
              <a:ext uri="{FF2B5EF4-FFF2-40B4-BE49-F238E27FC236}">
                <a16:creationId xmlns:a16="http://schemas.microsoft.com/office/drawing/2014/main" id="{727F3EF1-73D7-4379-AEB3-ED3698F14001}"/>
              </a:ext>
            </a:extLst>
          </p:cNvPr>
          <p:cNvSpPr>
            <a:spLocks noChangeArrowheads="1"/>
          </p:cNvSpPr>
          <p:nvPr userDrawn="1"/>
        </p:nvSpPr>
        <p:spPr bwMode="auto">
          <a:xfrm>
            <a:off x="533400" y="266700"/>
            <a:ext cx="8610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b"/>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eaLnBrk="0" fontAlgn="base" hangingPunct="0">
              <a:spcBef>
                <a:spcPct val="0"/>
              </a:spcBef>
              <a:spcAft>
                <a:spcPct val="0"/>
              </a:spcAft>
              <a:defRPr sz="2400">
                <a:solidFill>
                  <a:schemeClr val="tx1"/>
                </a:solidFill>
                <a:latin typeface="Times New Roman" panose="02020603050405020304" pitchFamily="18" charset="0"/>
              </a:defRPr>
            </a:lvl6pPr>
            <a:lvl7pPr marL="914400" eaLnBrk="0" fontAlgn="base" hangingPunct="0">
              <a:spcBef>
                <a:spcPct val="0"/>
              </a:spcBef>
              <a:spcAft>
                <a:spcPct val="0"/>
              </a:spcAft>
              <a:defRPr sz="2400">
                <a:solidFill>
                  <a:schemeClr val="tx1"/>
                </a:solidFill>
                <a:latin typeface="Times New Roman" panose="02020603050405020304" pitchFamily="18" charset="0"/>
              </a:defRPr>
            </a:lvl7pPr>
            <a:lvl8pPr marL="1371600" eaLnBrk="0" fontAlgn="base" hangingPunct="0">
              <a:spcBef>
                <a:spcPct val="0"/>
              </a:spcBef>
              <a:spcAft>
                <a:spcPct val="0"/>
              </a:spcAft>
              <a:defRPr sz="2400">
                <a:solidFill>
                  <a:schemeClr val="tx1"/>
                </a:solidFill>
                <a:latin typeface="Times New Roman" panose="02020603050405020304" pitchFamily="18" charset="0"/>
              </a:defRPr>
            </a:lvl8pPr>
            <a:lvl9pPr marL="18288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3200">
                <a:solidFill>
                  <a:srgbClr val="008000"/>
                </a:solidFill>
                <a:latin typeface="Arial Narrow" panose="020B0606020202030204" pitchFamily="34" charset="0"/>
              </a:rPr>
              <a:t>A Beginner’s Guide to Venture Capital</a:t>
            </a:r>
          </a:p>
        </p:txBody>
      </p:sp>
      <p:sp>
        <p:nvSpPr>
          <p:cNvPr id="1037" name="Line 13">
            <a:extLst>
              <a:ext uri="{FF2B5EF4-FFF2-40B4-BE49-F238E27FC236}">
                <a16:creationId xmlns:a16="http://schemas.microsoft.com/office/drawing/2014/main" id="{E561DC27-4463-4FEB-8324-3D3D6C83EC62}"/>
              </a:ext>
            </a:extLst>
          </p:cNvPr>
          <p:cNvSpPr>
            <a:spLocks noChangeShapeType="1"/>
          </p:cNvSpPr>
          <p:nvPr userDrawn="1"/>
        </p:nvSpPr>
        <p:spPr bwMode="auto">
          <a:xfrm>
            <a:off x="1447800" y="1409700"/>
            <a:ext cx="67056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8" name="Rectangle 14">
            <a:extLst>
              <a:ext uri="{FF2B5EF4-FFF2-40B4-BE49-F238E27FC236}">
                <a16:creationId xmlns:a16="http://schemas.microsoft.com/office/drawing/2014/main" id="{90DA37E4-4EB8-4898-9A41-47CB7E00B062}"/>
              </a:ext>
            </a:extLst>
          </p:cNvPr>
          <p:cNvSpPr>
            <a:spLocks noChangeArrowheads="1"/>
          </p:cNvSpPr>
          <p:nvPr userDrawn="1"/>
        </p:nvSpPr>
        <p:spPr bwMode="auto">
          <a:xfrm>
            <a:off x="1447800" y="1828800"/>
            <a:ext cx="7848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b"/>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eaLnBrk="0" fontAlgn="base" hangingPunct="0">
              <a:spcBef>
                <a:spcPct val="0"/>
              </a:spcBef>
              <a:spcAft>
                <a:spcPct val="0"/>
              </a:spcAft>
              <a:defRPr sz="2400">
                <a:solidFill>
                  <a:schemeClr val="tx1"/>
                </a:solidFill>
                <a:latin typeface="Times New Roman" panose="02020603050405020304" pitchFamily="18" charset="0"/>
              </a:defRPr>
            </a:lvl6pPr>
            <a:lvl7pPr marL="914400" eaLnBrk="0" fontAlgn="base" hangingPunct="0">
              <a:spcBef>
                <a:spcPct val="0"/>
              </a:spcBef>
              <a:spcAft>
                <a:spcPct val="0"/>
              </a:spcAft>
              <a:defRPr sz="2400">
                <a:solidFill>
                  <a:schemeClr val="tx1"/>
                </a:solidFill>
                <a:latin typeface="Times New Roman" panose="02020603050405020304" pitchFamily="18" charset="0"/>
              </a:defRPr>
            </a:lvl7pPr>
            <a:lvl8pPr marL="1371600" eaLnBrk="0" fontAlgn="base" hangingPunct="0">
              <a:spcBef>
                <a:spcPct val="0"/>
              </a:spcBef>
              <a:spcAft>
                <a:spcPct val="0"/>
              </a:spcAft>
              <a:defRPr sz="2400">
                <a:solidFill>
                  <a:schemeClr val="tx1"/>
                </a:solidFill>
                <a:latin typeface="Times New Roman" panose="02020603050405020304" pitchFamily="18" charset="0"/>
              </a:defRPr>
            </a:lvl8pPr>
            <a:lvl9pPr marL="18288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u="sng">
              <a:solidFill>
                <a:srgbClr val="008000"/>
              </a:solidFill>
              <a:latin typeface="Arial Narrow" panose="020B060602020203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b="1" kern="1200">
          <a:solidFill>
            <a:srgbClr val="008000"/>
          </a:solidFill>
          <a:latin typeface="+mj-lt"/>
          <a:ea typeface="+mj-ea"/>
          <a:cs typeface="+mj-cs"/>
        </a:defRPr>
      </a:lvl1pPr>
      <a:lvl2pPr algn="ctr" rtl="0" eaLnBrk="0" fontAlgn="base" hangingPunct="0">
        <a:spcBef>
          <a:spcPct val="0"/>
        </a:spcBef>
        <a:spcAft>
          <a:spcPct val="0"/>
        </a:spcAft>
        <a:defRPr sz="4400" b="1">
          <a:solidFill>
            <a:srgbClr val="008000"/>
          </a:solidFill>
          <a:latin typeface="Arial Narrow" panose="020B0606020202030204" pitchFamily="34" charset="0"/>
        </a:defRPr>
      </a:lvl2pPr>
      <a:lvl3pPr algn="ctr" rtl="0" eaLnBrk="0" fontAlgn="base" hangingPunct="0">
        <a:spcBef>
          <a:spcPct val="0"/>
        </a:spcBef>
        <a:spcAft>
          <a:spcPct val="0"/>
        </a:spcAft>
        <a:defRPr sz="4400" b="1">
          <a:solidFill>
            <a:srgbClr val="008000"/>
          </a:solidFill>
          <a:latin typeface="Arial Narrow" panose="020B0606020202030204" pitchFamily="34" charset="0"/>
        </a:defRPr>
      </a:lvl3pPr>
      <a:lvl4pPr algn="ctr" rtl="0" eaLnBrk="0" fontAlgn="base" hangingPunct="0">
        <a:spcBef>
          <a:spcPct val="0"/>
        </a:spcBef>
        <a:spcAft>
          <a:spcPct val="0"/>
        </a:spcAft>
        <a:defRPr sz="4400" b="1">
          <a:solidFill>
            <a:srgbClr val="008000"/>
          </a:solidFill>
          <a:latin typeface="Arial Narrow" panose="020B0606020202030204" pitchFamily="34" charset="0"/>
        </a:defRPr>
      </a:lvl4pPr>
      <a:lvl5pPr algn="ctr" rtl="0" eaLnBrk="0" fontAlgn="base" hangingPunct="0">
        <a:spcBef>
          <a:spcPct val="0"/>
        </a:spcBef>
        <a:spcAft>
          <a:spcPct val="0"/>
        </a:spcAft>
        <a:defRPr sz="4400" b="1">
          <a:solidFill>
            <a:srgbClr val="008000"/>
          </a:solidFill>
          <a:latin typeface="Arial Narrow" panose="020B0606020202030204" pitchFamily="34" charset="0"/>
        </a:defRPr>
      </a:lvl5pPr>
      <a:lvl6pPr marL="457200" algn="ctr" rtl="0" eaLnBrk="0" fontAlgn="base" hangingPunct="0">
        <a:spcBef>
          <a:spcPct val="0"/>
        </a:spcBef>
        <a:spcAft>
          <a:spcPct val="0"/>
        </a:spcAft>
        <a:defRPr sz="4400" b="1">
          <a:solidFill>
            <a:srgbClr val="008000"/>
          </a:solidFill>
          <a:latin typeface="Arial Narrow" panose="020B0606020202030204" pitchFamily="34" charset="0"/>
        </a:defRPr>
      </a:lvl6pPr>
      <a:lvl7pPr marL="914400" algn="ctr" rtl="0" eaLnBrk="0" fontAlgn="base" hangingPunct="0">
        <a:spcBef>
          <a:spcPct val="0"/>
        </a:spcBef>
        <a:spcAft>
          <a:spcPct val="0"/>
        </a:spcAft>
        <a:defRPr sz="4400" b="1">
          <a:solidFill>
            <a:srgbClr val="008000"/>
          </a:solidFill>
          <a:latin typeface="Arial Narrow" panose="020B0606020202030204" pitchFamily="34" charset="0"/>
        </a:defRPr>
      </a:lvl7pPr>
      <a:lvl8pPr marL="1371600" algn="ctr" rtl="0" eaLnBrk="0" fontAlgn="base" hangingPunct="0">
        <a:spcBef>
          <a:spcPct val="0"/>
        </a:spcBef>
        <a:spcAft>
          <a:spcPct val="0"/>
        </a:spcAft>
        <a:defRPr sz="4400" b="1">
          <a:solidFill>
            <a:srgbClr val="008000"/>
          </a:solidFill>
          <a:latin typeface="Arial Narrow" panose="020B0606020202030204" pitchFamily="34" charset="0"/>
        </a:defRPr>
      </a:lvl8pPr>
      <a:lvl9pPr marL="1828800" algn="ctr" rtl="0" eaLnBrk="0" fontAlgn="base" hangingPunct="0">
        <a:spcBef>
          <a:spcPct val="0"/>
        </a:spcBef>
        <a:spcAft>
          <a:spcPct val="0"/>
        </a:spcAft>
        <a:defRPr sz="4400" b="1">
          <a:solidFill>
            <a:srgbClr val="008000"/>
          </a:solidFill>
          <a:latin typeface="Arial Narrow" panose="020B0606020202030204" pitchFamily="34" charset="0"/>
        </a:defRPr>
      </a:lvl9pPr>
    </p:titleStyle>
    <p:bodyStyle>
      <a:lvl1pPr marL="342900" indent="-342900" algn="l" rtl="0" eaLnBrk="0" fontAlgn="base" hangingPunct="0">
        <a:spcBef>
          <a:spcPct val="20000"/>
        </a:spcBef>
        <a:spcAft>
          <a:spcPct val="0"/>
        </a:spcAft>
        <a:buChar char="•"/>
        <a:defRPr sz="3200" kern="1200">
          <a:solidFill>
            <a:srgbClr val="008000"/>
          </a:solidFill>
          <a:latin typeface="+mn-lt"/>
          <a:ea typeface="+mn-ea"/>
          <a:cs typeface="+mn-cs"/>
        </a:defRPr>
      </a:lvl1pPr>
      <a:lvl2pPr marL="742950" indent="-285750" algn="l" rtl="0" eaLnBrk="0" fontAlgn="base" hangingPunct="0">
        <a:spcBef>
          <a:spcPct val="20000"/>
        </a:spcBef>
        <a:spcAft>
          <a:spcPct val="0"/>
        </a:spcAft>
        <a:buChar char="–"/>
        <a:defRPr sz="2800" kern="1200">
          <a:solidFill>
            <a:srgbClr val="008000"/>
          </a:solidFill>
          <a:latin typeface="+mn-lt"/>
          <a:ea typeface="+mn-ea"/>
          <a:cs typeface="+mn-cs"/>
        </a:defRPr>
      </a:lvl2pPr>
      <a:lvl3pPr marL="1143000" indent="-228600" algn="l" rtl="0" eaLnBrk="0" fontAlgn="base" hangingPunct="0">
        <a:spcBef>
          <a:spcPct val="20000"/>
        </a:spcBef>
        <a:spcAft>
          <a:spcPct val="0"/>
        </a:spcAft>
        <a:buChar char="•"/>
        <a:defRPr sz="2400" kern="1200">
          <a:solidFill>
            <a:srgbClr val="008000"/>
          </a:solidFill>
          <a:latin typeface="+mn-lt"/>
          <a:ea typeface="+mn-ea"/>
          <a:cs typeface="+mn-cs"/>
        </a:defRPr>
      </a:lvl3pPr>
      <a:lvl4pPr marL="1600200" indent="-228600" algn="l" rtl="0" eaLnBrk="0" fontAlgn="base" hangingPunct="0">
        <a:spcBef>
          <a:spcPct val="20000"/>
        </a:spcBef>
        <a:spcAft>
          <a:spcPct val="0"/>
        </a:spcAft>
        <a:buChar char="–"/>
        <a:defRPr sz="2000" kern="1200">
          <a:solidFill>
            <a:srgbClr val="008000"/>
          </a:solidFill>
          <a:latin typeface="+mn-lt"/>
          <a:ea typeface="+mn-ea"/>
          <a:cs typeface="+mn-cs"/>
        </a:defRPr>
      </a:lvl4pPr>
      <a:lvl5pPr marL="2057400" indent="-228600" algn="l" rtl="0" eaLnBrk="0" fontAlgn="base" hangingPunct="0">
        <a:spcBef>
          <a:spcPct val="20000"/>
        </a:spcBef>
        <a:spcAft>
          <a:spcPct val="0"/>
        </a:spcAft>
        <a:buChar char="»"/>
        <a:defRPr sz="2000" kern="1200">
          <a:solidFill>
            <a:srgbClr val="008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6.xml"/><Relationship Id="rId5" Type="http://schemas.openxmlformats.org/officeDocument/2006/relationships/image" Target="../media/image9.emf"/><Relationship Id="rId4" Type="http://schemas.openxmlformats.org/officeDocument/2006/relationships/image" Target="../media/image8.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a:extLst>
              <a:ext uri="{FF2B5EF4-FFF2-40B4-BE49-F238E27FC236}">
                <a16:creationId xmlns:a16="http://schemas.microsoft.com/office/drawing/2014/main" id="{78243974-EF1F-43CF-80AF-7431E8E58E67}"/>
              </a:ext>
            </a:extLst>
          </p:cNvPr>
          <p:cNvSpPr>
            <a:spLocks noGrp="1" noChangeArrowheads="1"/>
          </p:cNvSpPr>
          <p:nvPr>
            <p:ph type="ctrTitle"/>
          </p:nvPr>
        </p:nvSpPr>
        <p:spPr>
          <a:xfrm>
            <a:off x="1219200" y="2057400"/>
            <a:ext cx="7772400" cy="1600200"/>
          </a:xfrm>
        </p:spPr>
        <p:txBody>
          <a:bodyPr/>
          <a:lstStyle/>
          <a:p>
            <a:r>
              <a:rPr lang="en-US" altLang="en-US" sz="3600" dirty="0"/>
              <a:t>The Nuts and Bolts of Business Plans</a:t>
            </a:r>
            <a:br>
              <a:rPr lang="en-US" altLang="en-US" sz="4000" dirty="0"/>
            </a:br>
            <a:r>
              <a:rPr lang="en-US" altLang="en-US" dirty="0"/>
              <a:t>MIT Course 15.393 </a:t>
            </a:r>
            <a:r>
              <a:rPr lang="en-US" altLang="en-US" sz="2000" dirty="0"/>
              <a:t>nutsandbolts.mit.edu</a:t>
            </a:r>
            <a:endParaRPr lang="en-US" altLang="en-US" sz="1600" dirty="0"/>
          </a:p>
        </p:txBody>
      </p:sp>
      <p:pic>
        <p:nvPicPr>
          <p:cNvPr id="2053" name="Picture 5" descr="schem3">
            <a:extLst>
              <a:ext uri="{FF2B5EF4-FFF2-40B4-BE49-F238E27FC236}">
                <a16:creationId xmlns:a16="http://schemas.microsoft.com/office/drawing/2014/main" id="{39359762-06F2-4FD4-8DAA-CC321137AF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3609975"/>
            <a:ext cx="2381250" cy="1495425"/>
          </a:xfrm>
          <a:prstGeom prst="rect">
            <a:avLst/>
          </a:prstGeom>
          <a:noFill/>
          <a:extLst>
            <a:ext uri="{909E8E84-426E-40DD-AFC4-6F175D3DCCD1}">
              <a14:hiddenFill xmlns:a14="http://schemas.microsoft.com/office/drawing/2010/main">
                <a:solidFill>
                  <a:srgbClr val="FFFFFF"/>
                </a:solidFill>
              </a14:hiddenFill>
            </a:ext>
          </a:extLst>
        </p:spPr>
      </p:pic>
      <p:sp>
        <p:nvSpPr>
          <p:cNvPr id="2056" name="Rectangle 8">
            <a:extLst>
              <a:ext uri="{FF2B5EF4-FFF2-40B4-BE49-F238E27FC236}">
                <a16:creationId xmlns:a16="http://schemas.microsoft.com/office/drawing/2014/main" id="{D584BB70-19BB-4BE9-8252-DCB29D3F4D29}"/>
              </a:ext>
            </a:extLst>
          </p:cNvPr>
          <p:cNvSpPr>
            <a:spLocks noGrp="1" noChangeArrowheads="1"/>
          </p:cNvSpPr>
          <p:nvPr>
            <p:ph type="subTitle" idx="1"/>
          </p:nvPr>
        </p:nvSpPr>
        <p:spPr>
          <a:xfrm>
            <a:off x="1219200" y="5105400"/>
            <a:ext cx="7848600" cy="1524000"/>
          </a:xfrm>
          <a:noFill/>
          <a:ln/>
        </p:spPr>
        <p:txBody>
          <a:bodyPr/>
          <a:lstStyle/>
          <a:p>
            <a:r>
              <a:rPr lang="en-US" altLang="en-US" sz="2400" b="1"/>
              <a:t>Joe Hadzima</a:t>
            </a:r>
          </a:p>
          <a:p>
            <a:pPr>
              <a:spcBef>
                <a:spcPct val="0"/>
              </a:spcBef>
            </a:pPr>
            <a:r>
              <a:rPr lang="en-US" altLang="en-US" sz="1200" b="1"/>
              <a:t>(MIT S.B., M.S. in Management; Harvard Law)</a:t>
            </a:r>
          </a:p>
          <a:p>
            <a:pPr>
              <a:spcBef>
                <a:spcPct val="0"/>
              </a:spcBef>
            </a:pPr>
            <a:r>
              <a:rPr lang="en-US" altLang="en-US" sz="1600"/>
              <a:t>Senior Lecturer, MIT Sloan School</a:t>
            </a:r>
          </a:p>
          <a:p>
            <a:pPr>
              <a:spcBef>
                <a:spcPct val="0"/>
              </a:spcBef>
            </a:pPr>
            <a:r>
              <a:rPr lang="en-US" altLang="en-US" sz="1600"/>
              <a:t>Managing Director, Main Street Partners LLC</a:t>
            </a:r>
          </a:p>
          <a:p>
            <a:pPr>
              <a:spcBef>
                <a:spcPct val="0"/>
              </a:spcBef>
            </a:pPr>
            <a:r>
              <a:rPr lang="en-US" altLang="en-US" sz="1600"/>
              <a:t>jgh@alum.mit.edu</a:t>
            </a:r>
          </a:p>
        </p:txBody>
      </p:sp>
      <p:sp>
        <p:nvSpPr>
          <p:cNvPr id="2057" name="Rectangle 9">
            <a:extLst>
              <a:ext uri="{FF2B5EF4-FFF2-40B4-BE49-F238E27FC236}">
                <a16:creationId xmlns:a16="http://schemas.microsoft.com/office/drawing/2014/main" id="{3361D2B2-9463-4EDA-A486-415ED3264A3A}"/>
              </a:ext>
            </a:extLst>
          </p:cNvPr>
          <p:cNvSpPr>
            <a:spLocks noChangeArrowheads="1"/>
          </p:cNvSpPr>
          <p:nvPr/>
        </p:nvSpPr>
        <p:spPr bwMode="auto">
          <a:xfrm>
            <a:off x="990600" y="457200"/>
            <a:ext cx="83058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eaLnBrk="0" fontAlgn="base" hangingPunct="0">
              <a:spcBef>
                <a:spcPct val="0"/>
              </a:spcBef>
              <a:spcAft>
                <a:spcPct val="0"/>
              </a:spcAft>
              <a:defRPr sz="2400">
                <a:solidFill>
                  <a:schemeClr val="tx1"/>
                </a:solidFill>
                <a:latin typeface="Times New Roman" panose="02020603050405020304" pitchFamily="18" charset="0"/>
              </a:defRPr>
            </a:lvl6pPr>
            <a:lvl7pPr marL="914400" eaLnBrk="0" fontAlgn="base" hangingPunct="0">
              <a:spcBef>
                <a:spcPct val="0"/>
              </a:spcBef>
              <a:spcAft>
                <a:spcPct val="0"/>
              </a:spcAft>
              <a:defRPr sz="2400">
                <a:solidFill>
                  <a:schemeClr val="tx1"/>
                </a:solidFill>
                <a:latin typeface="Times New Roman" panose="02020603050405020304" pitchFamily="18" charset="0"/>
              </a:defRPr>
            </a:lvl7pPr>
            <a:lvl8pPr marL="1371600" eaLnBrk="0" fontAlgn="base" hangingPunct="0">
              <a:spcBef>
                <a:spcPct val="0"/>
              </a:spcBef>
              <a:spcAft>
                <a:spcPct val="0"/>
              </a:spcAft>
              <a:defRPr sz="2400">
                <a:solidFill>
                  <a:schemeClr val="tx1"/>
                </a:solidFill>
                <a:latin typeface="Times New Roman" panose="02020603050405020304" pitchFamily="18" charset="0"/>
              </a:defRPr>
            </a:lvl8pPr>
            <a:lvl9pPr marL="18288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4000">
                <a:solidFill>
                  <a:srgbClr val="FF0000"/>
                </a:solidFill>
                <a:latin typeface="Arial Narrow" panose="020B0606020202030204" pitchFamily="34" charset="0"/>
              </a:rPr>
              <a:t>A Beginner’s Guide to Venture Capital</a:t>
            </a:r>
            <a:br>
              <a:rPr lang="en-US" altLang="en-US" sz="4000">
                <a:solidFill>
                  <a:srgbClr val="FF0000"/>
                </a:solidFill>
                <a:latin typeface="Arial Narrow" panose="020B0606020202030204" pitchFamily="34" charset="0"/>
              </a:rPr>
            </a:br>
            <a:endParaRPr lang="en-US" altLang="en-US" sz="1600">
              <a:solidFill>
                <a:srgbClr val="FF0000"/>
              </a:solidFill>
              <a:latin typeface="Arial Narrow" panose="020B0606020202030204" pitchFamily="34" charset="0"/>
            </a:endParaRPr>
          </a:p>
        </p:txBody>
      </p:sp>
      <p:sp>
        <p:nvSpPr>
          <p:cNvPr id="2058" name="Text Box 10">
            <a:extLst>
              <a:ext uri="{FF2B5EF4-FFF2-40B4-BE49-F238E27FC236}">
                <a16:creationId xmlns:a16="http://schemas.microsoft.com/office/drawing/2014/main" id="{97073BAE-7A8D-4E4A-977E-7C62B6F2852F}"/>
              </a:ext>
            </a:extLst>
          </p:cNvPr>
          <p:cNvSpPr txBox="1">
            <a:spLocks noChangeArrowheads="1"/>
          </p:cNvSpPr>
          <p:nvPr/>
        </p:nvSpPr>
        <p:spPr bwMode="auto">
          <a:xfrm>
            <a:off x="76200" y="6507163"/>
            <a:ext cx="5638800" cy="369332"/>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900" dirty="0">
                <a:solidFill>
                  <a:srgbClr val="008000"/>
                </a:solidFill>
                <a:latin typeface="Arial Narrow" panose="020B0606020202030204" pitchFamily="34" charset="0"/>
              </a:rPr>
              <a:t>Copyright 2007 -2022, Joseph G. Hadzima, Jr., All Rights Reserved</a:t>
            </a:r>
          </a:p>
          <a:p>
            <a:r>
              <a:rPr lang="en-US" altLang="en-US" sz="900" dirty="0">
                <a:solidFill>
                  <a:srgbClr val="008000"/>
                </a:solidFill>
                <a:latin typeface="Arial Narrow" panose="020B0606020202030204" pitchFamily="34" charset="0"/>
              </a:rPr>
              <a:t>This Presentation may be used for academic purposes with attribution</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F314FB18-F212-49B7-8822-8952A6DCCEB8}"/>
              </a:ext>
            </a:extLst>
          </p:cNvPr>
          <p:cNvSpPr>
            <a:spLocks noGrp="1"/>
          </p:cNvSpPr>
          <p:nvPr>
            <p:ph type="ftr" sz="quarter" idx="10"/>
          </p:nvPr>
        </p:nvSpPr>
        <p:spPr/>
        <p:txBody>
          <a:bodyPr/>
          <a:lstStyle/>
          <a:p>
            <a:r>
              <a:rPr lang="en-US" altLang="en-US"/>
              <a:t>The Nuts and Bolts of Business Plans – MIT Course 15.393 - Joe Hadzima</a:t>
            </a:r>
            <a:endParaRPr lang="en-US" altLang="en-US" b="0">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C562D8BE-5AAF-4159-AE6D-54BA3A82D660}"/>
              </a:ext>
            </a:extLst>
          </p:cNvPr>
          <p:cNvSpPr>
            <a:spLocks noGrp="1"/>
          </p:cNvSpPr>
          <p:nvPr>
            <p:ph type="sldNum" sz="quarter" idx="11"/>
          </p:nvPr>
        </p:nvSpPr>
        <p:spPr/>
        <p:txBody>
          <a:bodyPr/>
          <a:lstStyle/>
          <a:p>
            <a:fld id="{E23974BA-3C16-46CF-BACB-2904F3F3CB64}" type="slidenum">
              <a:rPr lang="en-US" altLang="en-US"/>
              <a:pPr/>
              <a:t>10</a:t>
            </a:fld>
            <a:endParaRPr lang="en-US" altLang="en-US">
              <a:solidFill>
                <a:schemeClr val="tx1"/>
              </a:solidFill>
              <a:latin typeface="Times New Roman" panose="02020603050405020304" pitchFamily="18" charset="0"/>
            </a:endParaRPr>
          </a:p>
        </p:txBody>
      </p:sp>
      <p:sp>
        <p:nvSpPr>
          <p:cNvPr id="109570" name="Rectangle 2">
            <a:extLst>
              <a:ext uri="{FF2B5EF4-FFF2-40B4-BE49-F238E27FC236}">
                <a16:creationId xmlns:a16="http://schemas.microsoft.com/office/drawing/2014/main" id="{8F41CCEB-94BD-4F55-A80D-8B57406B2B4A}"/>
              </a:ext>
            </a:extLst>
          </p:cNvPr>
          <p:cNvSpPr>
            <a:spLocks noChangeArrowheads="1"/>
          </p:cNvSpPr>
          <p:nvPr/>
        </p:nvSpPr>
        <p:spPr bwMode="auto">
          <a:xfrm>
            <a:off x="1219200" y="1524000"/>
            <a:ext cx="7924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5000"/>
              </a:spcBef>
              <a:buFontTx/>
              <a:buChar char="•"/>
            </a:pPr>
            <a:r>
              <a:rPr lang="en-US" altLang="en-US" dirty="0">
                <a:solidFill>
                  <a:srgbClr val="FF0000"/>
                </a:solidFill>
                <a:latin typeface="Arial Narrow" panose="020B0606020202030204" pitchFamily="34" charset="0"/>
              </a:rPr>
              <a:t>Economics of the Venture Capital Fund – VC Compensation</a:t>
            </a:r>
          </a:p>
          <a:p>
            <a:pPr>
              <a:spcBef>
                <a:spcPct val="25000"/>
              </a:spcBef>
              <a:buFontTx/>
              <a:buChar char="•"/>
            </a:pPr>
            <a:r>
              <a:rPr lang="en-US" altLang="en-US" sz="2000" dirty="0">
                <a:solidFill>
                  <a:srgbClr val="0000FF"/>
                </a:solidFill>
                <a:latin typeface="Arial Narrow" panose="020B0606020202030204" pitchFamily="34" charset="0"/>
              </a:rPr>
              <a:t>Compensation Drives Behavior</a:t>
            </a:r>
          </a:p>
          <a:p>
            <a:pPr lvl="1">
              <a:spcBef>
                <a:spcPct val="25000"/>
              </a:spcBef>
              <a:buFontTx/>
              <a:buChar char="•"/>
            </a:pPr>
            <a:r>
              <a:rPr lang="en-US" altLang="en-US" sz="1800" dirty="0">
                <a:latin typeface="Arial Narrow" panose="020B0606020202030204" pitchFamily="34" charset="0"/>
              </a:rPr>
              <a:t>The Split Formula provides a heavy incentive for the GP/VCs to invest in situations that can be Big Hits.  Reason:  They don’t make money unless they return Big Returns to the Limited Partners.</a:t>
            </a:r>
          </a:p>
          <a:p>
            <a:pPr>
              <a:spcBef>
                <a:spcPct val="25000"/>
              </a:spcBef>
              <a:buFontTx/>
              <a:buChar char="•"/>
            </a:pPr>
            <a:r>
              <a:rPr lang="en-US" altLang="en-US" sz="2000" dirty="0">
                <a:solidFill>
                  <a:srgbClr val="0000FF"/>
                </a:solidFill>
                <a:latin typeface="Arial Narrow" panose="020B0606020202030204" pitchFamily="34" charset="0"/>
              </a:rPr>
              <a:t>Examples</a:t>
            </a:r>
          </a:p>
          <a:p>
            <a:pPr lvl="1">
              <a:spcBef>
                <a:spcPct val="25000"/>
              </a:spcBef>
              <a:buFontTx/>
              <a:buChar char="•"/>
            </a:pPr>
            <a:r>
              <a:rPr lang="en-US" altLang="en-US" sz="1800" dirty="0">
                <a:latin typeface="Arial Narrow" panose="020B0606020202030204" pitchFamily="34" charset="0"/>
              </a:rPr>
              <a:t>Assume the Fund has invested $400M in 20 companies ($20M per company on average).</a:t>
            </a:r>
          </a:p>
          <a:p>
            <a:pPr lvl="1">
              <a:spcBef>
                <a:spcPct val="25000"/>
              </a:spcBef>
              <a:buFontTx/>
              <a:buChar char="•"/>
            </a:pPr>
            <a:r>
              <a:rPr lang="en-US" altLang="en-US" sz="1800" dirty="0">
                <a:latin typeface="Arial Narrow" panose="020B0606020202030204" pitchFamily="34" charset="0"/>
              </a:rPr>
              <a:t>Assume that each of the Fund’s investment provides it with a 50% ownership interest in a portfolio company.</a:t>
            </a:r>
          </a:p>
          <a:p>
            <a:pPr lvl="1">
              <a:spcBef>
                <a:spcPct val="25000"/>
              </a:spcBef>
              <a:buFontTx/>
              <a:buChar char="•"/>
            </a:pPr>
            <a:r>
              <a:rPr lang="en-US" altLang="en-US" sz="1800" dirty="0">
                <a:latin typeface="Arial Narrow" panose="020B0606020202030204" pitchFamily="34" charset="0"/>
              </a:rPr>
              <a:t>Assume that 25% of the companies are successful and the Fund can harvest those investments – i.e. 5 of the 20 companies are successful.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a:extLst>
              <a:ext uri="{FF2B5EF4-FFF2-40B4-BE49-F238E27FC236}">
                <a16:creationId xmlns:a16="http://schemas.microsoft.com/office/drawing/2014/main" id="{DD331C32-1C9C-41A7-9138-8F64DEF36C92}"/>
              </a:ext>
            </a:extLst>
          </p:cNvPr>
          <p:cNvSpPr>
            <a:spLocks noGrp="1"/>
          </p:cNvSpPr>
          <p:nvPr>
            <p:ph type="ftr" sz="quarter" idx="10"/>
          </p:nvPr>
        </p:nvSpPr>
        <p:spPr/>
        <p:txBody>
          <a:bodyPr/>
          <a:lstStyle/>
          <a:p>
            <a:r>
              <a:rPr lang="en-US" altLang="en-US"/>
              <a:t>The Nuts and Bolts of Business Plans – MIT Course 15.393 - Joe Hadzima</a:t>
            </a:r>
            <a:endParaRPr lang="en-US" altLang="en-US" b="0">
              <a:latin typeface="Times New Roman" panose="02020603050405020304" pitchFamily="18" charset="0"/>
            </a:endParaRPr>
          </a:p>
        </p:txBody>
      </p:sp>
      <p:sp>
        <p:nvSpPr>
          <p:cNvPr id="5" name="Slide Number Placeholder 3">
            <a:extLst>
              <a:ext uri="{FF2B5EF4-FFF2-40B4-BE49-F238E27FC236}">
                <a16:creationId xmlns:a16="http://schemas.microsoft.com/office/drawing/2014/main" id="{591720D1-B09B-4118-96E9-3AA749B33169}"/>
              </a:ext>
            </a:extLst>
          </p:cNvPr>
          <p:cNvSpPr>
            <a:spLocks noGrp="1"/>
          </p:cNvSpPr>
          <p:nvPr>
            <p:ph type="sldNum" sz="quarter" idx="11"/>
          </p:nvPr>
        </p:nvSpPr>
        <p:spPr/>
        <p:txBody>
          <a:bodyPr/>
          <a:lstStyle/>
          <a:p>
            <a:fld id="{DC53F577-DDF7-4E29-80A8-B3E8E47B41A0}" type="slidenum">
              <a:rPr lang="en-US" altLang="en-US"/>
              <a:pPr/>
              <a:t>11</a:t>
            </a:fld>
            <a:endParaRPr lang="en-US" altLang="en-US">
              <a:solidFill>
                <a:schemeClr val="tx1"/>
              </a:solidFill>
              <a:latin typeface="Times New Roman" panose="02020603050405020304" pitchFamily="18" charset="0"/>
            </a:endParaRPr>
          </a:p>
        </p:txBody>
      </p:sp>
      <p:sp>
        <p:nvSpPr>
          <p:cNvPr id="110594" name="Rectangle 2">
            <a:extLst>
              <a:ext uri="{FF2B5EF4-FFF2-40B4-BE49-F238E27FC236}">
                <a16:creationId xmlns:a16="http://schemas.microsoft.com/office/drawing/2014/main" id="{FEF93B56-2B57-4472-8B10-7E6CC951062F}"/>
              </a:ext>
            </a:extLst>
          </p:cNvPr>
          <p:cNvSpPr>
            <a:spLocks noChangeArrowheads="1"/>
          </p:cNvSpPr>
          <p:nvPr/>
        </p:nvSpPr>
        <p:spPr bwMode="auto">
          <a:xfrm>
            <a:off x="1219200" y="1524000"/>
            <a:ext cx="7924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5000"/>
              </a:spcBef>
              <a:buFontTx/>
              <a:buChar char="•"/>
            </a:pPr>
            <a:r>
              <a:rPr lang="en-US" altLang="en-US">
                <a:solidFill>
                  <a:srgbClr val="FF0000"/>
                </a:solidFill>
                <a:latin typeface="Arial Narrow" panose="020B0606020202030204" pitchFamily="34" charset="0"/>
              </a:rPr>
              <a:t>Economics of the Venture Capital Fund – VC Compensation</a:t>
            </a:r>
          </a:p>
          <a:p>
            <a:pPr>
              <a:spcBef>
                <a:spcPct val="25000"/>
              </a:spcBef>
              <a:buFontTx/>
              <a:buChar char="•"/>
            </a:pPr>
            <a:r>
              <a:rPr lang="en-US" altLang="en-US" sz="2000">
                <a:solidFill>
                  <a:srgbClr val="0000FF"/>
                </a:solidFill>
                <a:latin typeface="Arial Narrow" panose="020B0606020202030204" pitchFamily="34" charset="0"/>
              </a:rPr>
              <a:t>Example </a:t>
            </a:r>
            <a:r>
              <a:rPr lang="en-US" altLang="en-US" sz="1600">
                <a:solidFill>
                  <a:srgbClr val="0000FF"/>
                </a:solidFill>
                <a:latin typeface="Arial Narrow" panose="020B0606020202030204" pitchFamily="34" charset="0"/>
              </a:rPr>
              <a:t>(continued)</a:t>
            </a:r>
          </a:p>
          <a:p>
            <a:pPr lvl="1">
              <a:spcBef>
                <a:spcPct val="25000"/>
              </a:spcBef>
              <a:buFontTx/>
              <a:buChar char="•"/>
            </a:pPr>
            <a:r>
              <a:rPr lang="en-US" altLang="en-US" sz="1800">
                <a:latin typeface="Arial Narrow" panose="020B0606020202030204" pitchFamily="34" charset="0"/>
              </a:rPr>
              <a:t>Assume the average “win” returns to the Fund 5 times the amount invested.   In our example, the $20M becomes $100M.</a:t>
            </a:r>
          </a:p>
          <a:p>
            <a:pPr lvl="2">
              <a:spcBef>
                <a:spcPct val="25000"/>
              </a:spcBef>
              <a:buFontTx/>
              <a:buChar char="•"/>
            </a:pPr>
            <a:r>
              <a:rPr lang="en-US" altLang="en-US" sz="1600">
                <a:latin typeface="Arial Narrow" panose="020B0606020202030204" pitchFamily="34" charset="0"/>
              </a:rPr>
              <a:t>Note:  If the Fund owns 50% of a company then the value of the company at harvest has to be $200M in order for the Fund to receive 5 times its investment.</a:t>
            </a:r>
          </a:p>
        </p:txBody>
      </p:sp>
      <p:pic>
        <p:nvPicPr>
          <p:cNvPr id="110596" name="Picture 4">
            <a:extLst>
              <a:ext uri="{FF2B5EF4-FFF2-40B4-BE49-F238E27FC236}">
                <a16:creationId xmlns:a16="http://schemas.microsoft.com/office/drawing/2014/main" id="{53413636-8E59-4134-9A0A-92CEFBD3B0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8775" y="3814763"/>
            <a:ext cx="4416425" cy="1976437"/>
          </a:xfrm>
          <a:prstGeom prst="rect">
            <a:avLst/>
          </a:prstGeom>
          <a:noFill/>
          <a:ln w="28575">
            <a:solidFill>
              <a:srgbClr val="008000"/>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F3FBD622-058E-46C3-BA15-EC4F5C19B37D}"/>
              </a:ext>
            </a:extLst>
          </p:cNvPr>
          <p:cNvSpPr>
            <a:spLocks noGrp="1"/>
          </p:cNvSpPr>
          <p:nvPr>
            <p:ph type="ftr" sz="quarter" idx="10"/>
          </p:nvPr>
        </p:nvSpPr>
        <p:spPr/>
        <p:txBody>
          <a:bodyPr/>
          <a:lstStyle/>
          <a:p>
            <a:r>
              <a:rPr lang="en-US" altLang="en-US"/>
              <a:t>The Nuts and Bolts of Business Plans – MIT Course 15.393 - Joe Hadzima</a:t>
            </a:r>
            <a:endParaRPr lang="en-US" altLang="en-US" b="0">
              <a:latin typeface="Times New Roman" panose="02020603050405020304" pitchFamily="18" charset="0"/>
            </a:endParaRPr>
          </a:p>
        </p:txBody>
      </p:sp>
      <p:sp>
        <p:nvSpPr>
          <p:cNvPr id="6" name="Slide Number Placeholder 3">
            <a:extLst>
              <a:ext uri="{FF2B5EF4-FFF2-40B4-BE49-F238E27FC236}">
                <a16:creationId xmlns:a16="http://schemas.microsoft.com/office/drawing/2014/main" id="{AB33059A-7B9F-44AA-B48C-B4749FEDF982}"/>
              </a:ext>
            </a:extLst>
          </p:cNvPr>
          <p:cNvSpPr>
            <a:spLocks noGrp="1"/>
          </p:cNvSpPr>
          <p:nvPr>
            <p:ph type="sldNum" sz="quarter" idx="11"/>
          </p:nvPr>
        </p:nvSpPr>
        <p:spPr/>
        <p:txBody>
          <a:bodyPr/>
          <a:lstStyle/>
          <a:p>
            <a:fld id="{0A3D2E06-09BA-4336-A747-E67D6BCAEDB3}" type="slidenum">
              <a:rPr lang="en-US" altLang="en-US"/>
              <a:pPr/>
              <a:t>12</a:t>
            </a:fld>
            <a:endParaRPr lang="en-US" altLang="en-US">
              <a:solidFill>
                <a:schemeClr val="tx1"/>
              </a:solidFill>
              <a:latin typeface="Times New Roman" panose="02020603050405020304" pitchFamily="18" charset="0"/>
            </a:endParaRPr>
          </a:p>
        </p:txBody>
      </p:sp>
      <p:sp>
        <p:nvSpPr>
          <p:cNvPr id="111618" name="Rectangle 2">
            <a:extLst>
              <a:ext uri="{FF2B5EF4-FFF2-40B4-BE49-F238E27FC236}">
                <a16:creationId xmlns:a16="http://schemas.microsoft.com/office/drawing/2014/main" id="{934C41F3-FB5B-470D-BA2C-D24AD678E713}"/>
              </a:ext>
            </a:extLst>
          </p:cNvPr>
          <p:cNvSpPr>
            <a:spLocks noChangeArrowheads="1"/>
          </p:cNvSpPr>
          <p:nvPr/>
        </p:nvSpPr>
        <p:spPr bwMode="auto">
          <a:xfrm>
            <a:off x="1219200" y="1524000"/>
            <a:ext cx="775335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5000"/>
              </a:spcBef>
              <a:buFontTx/>
              <a:buChar char="•"/>
            </a:pPr>
            <a:r>
              <a:rPr lang="en-US" altLang="en-US">
                <a:solidFill>
                  <a:srgbClr val="FF0000"/>
                </a:solidFill>
                <a:latin typeface="Arial Narrow" panose="020B0606020202030204" pitchFamily="34" charset="0"/>
              </a:rPr>
              <a:t>Economics of the Venture Capital Fund – VC Compensation</a:t>
            </a:r>
          </a:p>
          <a:p>
            <a:pPr>
              <a:spcBef>
                <a:spcPct val="25000"/>
              </a:spcBef>
              <a:buFontTx/>
              <a:buChar char="•"/>
            </a:pPr>
            <a:r>
              <a:rPr lang="en-US" altLang="en-US" sz="2000">
                <a:solidFill>
                  <a:srgbClr val="0000FF"/>
                </a:solidFill>
                <a:latin typeface="Arial Narrow" panose="020B0606020202030204" pitchFamily="34" charset="0"/>
              </a:rPr>
              <a:t>Example </a:t>
            </a:r>
            <a:r>
              <a:rPr lang="en-US" altLang="en-US" sz="1600">
                <a:solidFill>
                  <a:srgbClr val="0000FF"/>
                </a:solidFill>
                <a:latin typeface="Arial Narrow" panose="020B0606020202030204" pitchFamily="34" charset="0"/>
              </a:rPr>
              <a:t>(continued)</a:t>
            </a:r>
          </a:p>
          <a:p>
            <a:pPr lvl="1">
              <a:spcBef>
                <a:spcPct val="25000"/>
              </a:spcBef>
              <a:buFontTx/>
              <a:buChar char="•"/>
            </a:pPr>
            <a:r>
              <a:rPr lang="en-US" altLang="en-US" sz="1800">
                <a:latin typeface="Arial Narrow" panose="020B0606020202030204" pitchFamily="34" charset="0"/>
              </a:rPr>
              <a:t>This is how the Return Splits would work:</a:t>
            </a:r>
          </a:p>
          <a:p>
            <a:pPr lvl="1">
              <a:spcBef>
                <a:spcPct val="25000"/>
              </a:spcBef>
              <a:buFontTx/>
              <a:buChar char="•"/>
            </a:pPr>
            <a:endParaRPr lang="en-US" altLang="en-US" sz="1800">
              <a:latin typeface="Arial Narrow" panose="020B0606020202030204" pitchFamily="34" charset="0"/>
            </a:endParaRPr>
          </a:p>
          <a:p>
            <a:pPr lvl="1">
              <a:spcBef>
                <a:spcPct val="25000"/>
              </a:spcBef>
              <a:buFontTx/>
              <a:buChar char="•"/>
            </a:pPr>
            <a:endParaRPr lang="en-US" altLang="en-US" sz="1800">
              <a:latin typeface="Arial Narrow" panose="020B0606020202030204" pitchFamily="34" charset="0"/>
            </a:endParaRPr>
          </a:p>
          <a:p>
            <a:pPr lvl="1">
              <a:spcBef>
                <a:spcPct val="25000"/>
              </a:spcBef>
              <a:buFontTx/>
              <a:buChar char="•"/>
            </a:pPr>
            <a:endParaRPr lang="en-US" altLang="en-US" sz="1800">
              <a:latin typeface="Arial Narrow" panose="020B0606020202030204" pitchFamily="34" charset="0"/>
            </a:endParaRPr>
          </a:p>
          <a:p>
            <a:pPr lvl="1">
              <a:spcBef>
                <a:spcPct val="25000"/>
              </a:spcBef>
              <a:buFontTx/>
              <a:buChar char="•"/>
            </a:pPr>
            <a:endParaRPr lang="en-US" altLang="en-US" sz="1800">
              <a:latin typeface="Arial Narrow" panose="020B0606020202030204" pitchFamily="34" charset="0"/>
            </a:endParaRPr>
          </a:p>
          <a:p>
            <a:pPr lvl="1">
              <a:spcBef>
                <a:spcPct val="25000"/>
              </a:spcBef>
              <a:buFontTx/>
              <a:buChar char="•"/>
            </a:pPr>
            <a:endParaRPr lang="en-US" altLang="en-US" sz="1800">
              <a:latin typeface="Arial Narrow" panose="020B0606020202030204" pitchFamily="34" charset="0"/>
            </a:endParaRPr>
          </a:p>
          <a:p>
            <a:pPr lvl="1">
              <a:spcBef>
                <a:spcPct val="25000"/>
              </a:spcBef>
              <a:buFontTx/>
              <a:buChar char="•"/>
            </a:pPr>
            <a:r>
              <a:rPr lang="en-US" altLang="en-US" sz="1400" b="0">
                <a:latin typeface="Arial Narrow" panose="020B0606020202030204" pitchFamily="34" charset="0"/>
              </a:rPr>
              <a:t>Recall:  99% of the returns go to the Limited Partners until they receive back their invested Capital then the upside is split with the General Partners</a:t>
            </a:r>
          </a:p>
          <a:p>
            <a:pPr lvl="1">
              <a:spcBef>
                <a:spcPct val="25000"/>
              </a:spcBef>
              <a:buFontTx/>
              <a:buChar char="•"/>
            </a:pPr>
            <a:r>
              <a:rPr lang="en-US" altLang="en-US" sz="1600">
                <a:latin typeface="Arial Narrow" panose="020B0606020202030204" pitchFamily="34" charset="0"/>
              </a:rPr>
              <a:t>In this case the LPs are probably somewhat happy - they get a 19% return</a:t>
            </a:r>
            <a:r>
              <a:rPr lang="en-US" altLang="en-US" sz="1400" b="0">
                <a:latin typeface="Arial Narrow" panose="020B0606020202030204" pitchFamily="34" charset="0"/>
              </a:rPr>
              <a:t>  - </a:t>
            </a:r>
            <a:r>
              <a:rPr lang="en-US" altLang="en-US" sz="1600">
                <a:latin typeface="Arial Narrow" panose="020B0606020202030204" pitchFamily="34" charset="0"/>
              </a:rPr>
              <a:t>and the GPs make $23M. </a:t>
            </a:r>
            <a:r>
              <a:rPr lang="en-US" altLang="en-US" sz="1000" b="0">
                <a:latin typeface="Arial Narrow" panose="020B0606020202030204" pitchFamily="34" charset="0"/>
              </a:rPr>
              <a:t>(note:  this example ignores the time value of money). </a:t>
            </a:r>
          </a:p>
        </p:txBody>
      </p:sp>
      <p:pic>
        <p:nvPicPr>
          <p:cNvPr id="111619" name="Picture 3">
            <a:extLst>
              <a:ext uri="{FF2B5EF4-FFF2-40B4-BE49-F238E27FC236}">
                <a16:creationId xmlns:a16="http://schemas.microsoft.com/office/drawing/2014/main" id="{4FFFBA21-688A-42FD-88C4-AB8909B601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895600"/>
            <a:ext cx="2743200" cy="1438275"/>
          </a:xfrm>
          <a:prstGeom prst="rect">
            <a:avLst/>
          </a:prstGeom>
          <a:noFill/>
          <a:ln w="19050">
            <a:solidFill>
              <a:srgbClr val="008000"/>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1620" name="Picture 4">
            <a:extLst>
              <a:ext uri="{FF2B5EF4-FFF2-40B4-BE49-F238E27FC236}">
                <a16:creationId xmlns:a16="http://schemas.microsoft.com/office/drawing/2014/main" id="{AE75F64A-5B4E-4665-AFA0-C45A7E8AE5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2971800"/>
            <a:ext cx="4857750" cy="1147763"/>
          </a:xfrm>
          <a:prstGeom prst="rect">
            <a:avLst/>
          </a:prstGeom>
          <a:noFill/>
          <a:ln w="38100">
            <a:solidFill>
              <a:srgbClr val="008000"/>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2">
            <a:extLst>
              <a:ext uri="{FF2B5EF4-FFF2-40B4-BE49-F238E27FC236}">
                <a16:creationId xmlns:a16="http://schemas.microsoft.com/office/drawing/2014/main" id="{47A969D1-9F93-4F94-B3E1-A6DA1FBC850D}"/>
              </a:ext>
            </a:extLst>
          </p:cNvPr>
          <p:cNvSpPr>
            <a:spLocks noGrp="1"/>
          </p:cNvSpPr>
          <p:nvPr>
            <p:ph type="ftr" sz="quarter" idx="10"/>
          </p:nvPr>
        </p:nvSpPr>
        <p:spPr/>
        <p:txBody>
          <a:bodyPr/>
          <a:lstStyle/>
          <a:p>
            <a:r>
              <a:rPr lang="en-US" altLang="en-US"/>
              <a:t>The Nuts and Bolts of Business Plans – MIT Course 15.393 - Joe Hadzima</a:t>
            </a:r>
            <a:endParaRPr lang="en-US" altLang="en-US" b="0">
              <a:latin typeface="Times New Roman" panose="02020603050405020304" pitchFamily="18" charset="0"/>
            </a:endParaRPr>
          </a:p>
        </p:txBody>
      </p:sp>
      <p:sp>
        <p:nvSpPr>
          <p:cNvPr id="10" name="Slide Number Placeholder 3">
            <a:extLst>
              <a:ext uri="{FF2B5EF4-FFF2-40B4-BE49-F238E27FC236}">
                <a16:creationId xmlns:a16="http://schemas.microsoft.com/office/drawing/2014/main" id="{3BA27AB5-10F4-43C5-B6CD-D5981DDAC67F}"/>
              </a:ext>
            </a:extLst>
          </p:cNvPr>
          <p:cNvSpPr>
            <a:spLocks noGrp="1"/>
          </p:cNvSpPr>
          <p:nvPr>
            <p:ph type="sldNum" sz="quarter" idx="11"/>
          </p:nvPr>
        </p:nvSpPr>
        <p:spPr/>
        <p:txBody>
          <a:bodyPr/>
          <a:lstStyle/>
          <a:p>
            <a:fld id="{3BAB5F43-134C-4C4B-8A35-B7A66BD5C752}" type="slidenum">
              <a:rPr lang="en-US" altLang="en-US"/>
              <a:pPr/>
              <a:t>13</a:t>
            </a:fld>
            <a:endParaRPr lang="en-US" altLang="en-US">
              <a:solidFill>
                <a:schemeClr val="tx1"/>
              </a:solidFill>
              <a:latin typeface="Times New Roman" panose="02020603050405020304" pitchFamily="18" charset="0"/>
            </a:endParaRPr>
          </a:p>
        </p:txBody>
      </p:sp>
      <p:sp>
        <p:nvSpPr>
          <p:cNvPr id="112642" name="Rectangle 2">
            <a:extLst>
              <a:ext uri="{FF2B5EF4-FFF2-40B4-BE49-F238E27FC236}">
                <a16:creationId xmlns:a16="http://schemas.microsoft.com/office/drawing/2014/main" id="{BDA758F7-547C-4774-8E33-779B1B55AC82}"/>
              </a:ext>
            </a:extLst>
          </p:cNvPr>
          <p:cNvSpPr>
            <a:spLocks noChangeArrowheads="1"/>
          </p:cNvSpPr>
          <p:nvPr/>
        </p:nvSpPr>
        <p:spPr bwMode="auto">
          <a:xfrm>
            <a:off x="1219200" y="1447800"/>
            <a:ext cx="7924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5000"/>
              </a:spcBef>
              <a:buFontTx/>
              <a:buChar char="•"/>
            </a:pPr>
            <a:r>
              <a:rPr lang="en-US" altLang="en-US">
                <a:solidFill>
                  <a:srgbClr val="FF0000"/>
                </a:solidFill>
                <a:latin typeface="Arial Narrow" panose="020B0606020202030204" pitchFamily="34" charset="0"/>
              </a:rPr>
              <a:t>Economics of the Venture Capital Fund – VC Compensation</a:t>
            </a:r>
          </a:p>
          <a:p>
            <a:pPr>
              <a:buFontTx/>
              <a:buChar char="•"/>
            </a:pPr>
            <a:r>
              <a:rPr lang="en-US" altLang="en-US" sz="2000">
                <a:solidFill>
                  <a:srgbClr val="0000FF"/>
                </a:solidFill>
                <a:latin typeface="Arial Narrow" panose="020B0606020202030204" pitchFamily="34" charset="0"/>
              </a:rPr>
              <a:t>Sensitivity of Returns</a:t>
            </a:r>
            <a:endParaRPr lang="en-US" altLang="en-US" sz="1600">
              <a:solidFill>
                <a:srgbClr val="0000FF"/>
              </a:solidFill>
              <a:latin typeface="Arial Narrow" panose="020B0606020202030204" pitchFamily="34" charset="0"/>
            </a:endParaRPr>
          </a:p>
          <a:p>
            <a:pPr lvl="1">
              <a:buFontTx/>
              <a:buChar char="•"/>
            </a:pPr>
            <a:r>
              <a:rPr lang="en-US" altLang="en-US" sz="1800" b="0">
                <a:latin typeface="Arial Narrow" panose="020B0606020202030204" pitchFamily="34" charset="0"/>
              </a:rPr>
              <a:t>Notice what happens if the 5 winning investments pay out at lower multiples:</a:t>
            </a:r>
          </a:p>
          <a:p>
            <a:pPr lvl="1">
              <a:spcBef>
                <a:spcPct val="25000"/>
              </a:spcBef>
              <a:buFontTx/>
              <a:buChar char="•"/>
            </a:pPr>
            <a:endParaRPr lang="en-US" altLang="en-US" sz="1800" b="0">
              <a:latin typeface="Arial Narrow" panose="020B0606020202030204" pitchFamily="34" charset="0"/>
            </a:endParaRPr>
          </a:p>
          <a:p>
            <a:pPr lvl="1">
              <a:spcBef>
                <a:spcPct val="25000"/>
              </a:spcBef>
              <a:buFontTx/>
              <a:buChar char="•"/>
            </a:pPr>
            <a:endParaRPr lang="en-US" altLang="en-US" sz="1800">
              <a:latin typeface="Arial Narrow" panose="020B0606020202030204" pitchFamily="34" charset="0"/>
            </a:endParaRPr>
          </a:p>
          <a:p>
            <a:pPr lvl="1">
              <a:spcBef>
                <a:spcPct val="25000"/>
              </a:spcBef>
              <a:buFontTx/>
              <a:buChar char="•"/>
            </a:pPr>
            <a:endParaRPr lang="en-US" altLang="en-US" sz="1800">
              <a:latin typeface="Arial Narrow" panose="020B0606020202030204" pitchFamily="34" charset="0"/>
            </a:endParaRPr>
          </a:p>
          <a:p>
            <a:pPr lvl="1">
              <a:spcBef>
                <a:spcPct val="25000"/>
              </a:spcBef>
              <a:buFontTx/>
              <a:buChar char="•"/>
            </a:pPr>
            <a:endParaRPr lang="en-US" altLang="en-US" sz="1800">
              <a:latin typeface="Arial Narrow" panose="020B0606020202030204" pitchFamily="34" charset="0"/>
            </a:endParaRPr>
          </a:p>
          <a:p>
            <a:pPr lvl="1">
              <a:spcBef>
                <a:spcPct val="25000"/>
              </a:spcBef>
              <a:buFontTx/>
              <a:buChar char="•"/>
            </a:pPr>
            <a:endParaRPr lang="en-US" altLang="en-US" sz="1800">
              <a:latin typeface="Arial Narrow" panose="020B0606020202030204" pitchFamily="34" charset="0"/>
            </a:endParaRPr>
          </a:p>
          <a:p>
            <a:pPr lvl="1">
              <a:spcBef>
                <a:spcPct val="25000"/>
              </a:spcBef>
              <a:buFontTx/>
              <a:buChar char="•"/>
            </a:pPr>
            <a:endParaRPr lang="en-US" altLang="en-US" sz="1800">
              <a:latin typeface="Arial Narrow" panose="020B0606020202030204" pitchFamily="34" charset="0"/>
            </a:endParaRPr>
          </a:p>
          <a:p>
            <a:pPr lvl="1">
              <a:spcBef>
                <a:spcPct val="25000"/>
              </a:spcBef>
              <a:buFontTx/>
              <a:buChar char="•"/>
            </a:pPr>
            <a:endParaRPr lang="en-US" altLang="en-US" sz="1800">
              <a:latin typeface="Arial Narrow" panose="020B0606020202030204" pitchFamily="34" charset="0"/>
            </a:endParaRPr>
          </a:p>
          <a:p>
            <a:pPr lvl="1">
              <a:spcBef>
                <a:spcPct val="25000"/>
              </a:spcBef>
              <a:buFontTx/>
              <a:buChar char="•"/>
            </a:pPr>
            <a:endParaRPr lang="en-US" altLang="en-US" sz="1800">
              <a:latin typeface="Arial Narrow" panose="020B0606020202030204" pitchFamily="34" charset="0"/>
            </a:endParaRPr>
          </a:p>
          <a:p>
            <a:pPr lvl="1">
              <a:spcBef>
                <a:spcPct val="25000"/>
              </a:spcBef>
              <a:buFontTx/>
              <a:buChar char="•"/>
            </a:pPr>
            <a:endParaRPr lang="en-US" altLang="en-US" sz="1800">
              <a:latin typeface="Arial Narrow" panose="020B0606020202030204" pitchFamily="34" charset="0"/>
            </a:endParaRPr>
          </a:p>
          <a:p>
            <a:pPr>
              <a:spcBef>
                <a:spcPct val="25000"/>
              </a:spcBef>
              <a:buFontTx/>
              <a:buChar char="•"/>
            </a:pPr>
            <a:r>
              <a:rPr lang="en-US" altLang="en-US" sz="1800" b="0">
                <a:solidFill>
                  <a:srgbClr val="FF0000"/>
                </a:solidFill>
                <a:latin typeface="Arial Narrow" panose="020B0606020202030204" pitchFamily="34" charset="0"/>
              </a:rPr>
              <a:t>The reward system makes the VCs “swing for the fences” – they need to find companies that can be really big.</a:t>
            </a:r>
          </a:p>
          <a:p>
            <a:pPr lvl="1">
              <a:spcBef>
                <a:spcPct val="25000"/>
              </a:spcBef>
              <a:buFontTx/>
              <a:buChar char="•"/>
            </a:pPr>
            <a:endParaRPr lang="en-US" altLang="en-US" sz="1800" b="0">
              <a:latin typeface="Arial Narrow" panose="020B0606020202030204" pitchFamily="34" charset="0"/>
            </a:endParaRPr>
          </a:p>
          <a:p>
            <a:pPr lvl="1">
              <a:spcBef>
                <a:spcPct val="25000"/>
              </a:spcBef>
              <a:buFontTx/>
              <a:buChar char="•"/>
            </a:pPr>
            <a:endParaRPr lang="en-US" altLang="en-US" sz="1800">
              <a:latin typeface="Arial Narrow" panose="020B0606020202030204" pitchFamily="34" charset="0"/>
            </a:endParaRPr>
          </a:p>
          <a:p>
            <a:pPr lvl="1">
              <a:spcBef>
                <a:spcPct val="25000"/>
              </a:spcBef>
              <a:buFontTx/>
              <a:buChar char="•"/>
            </a:pPr>
            <a:endParaRPr lang="en-US" altLang="en-US" sz="1800">
              <a:latin typeface="Arial Narrow" panose="020B0606020202030204" pitchFamily="34" charset="0"/>
            </a:endParaRPr>
          </a:p>
          <a:p>
            <a:pPr lvl="1">
              <a:spcBef>
                <a:spcPct val="25000"/>
              </a:spcBef>
              <a:buFontTx/>
              <a:buChar char="•"/>
            </a:pPr>
            <a:endParaRPr lang="en-US" altLang="en-US" sz="1800">
              <a:latin typeface="Arial Narrow" panose="020B0606020202030204" pitchFamily="34" charset="0"/>
            </a:endParaRPr>
          </a:p>
        </p:txBody>
      </p:sp>
      <p:grpSp>
        <p:nvGrpSpPr>
          <p:cNvPr id="112649" name="Group 9">
            <a:extLst>
              <a:ext uri="{FF2B5EF4-FFF2-40B4-BE49-F238E27FC236}">
                <a16:creationId xmlns:a16="http://schemas.microsoft.com/office/drawing/2014/main" id="{A76D2836-DAA9-4D7E-9C00-1EE697B85EB7}"/>
              </a:ext>
            </a:extLst>
          </p:cNvPr>
          <p:cNvGrpSpPr>
            <a:grpSpLocks/>
          </p:cNvGrpSpPr>
          <p:nvPr/>
        </p:nvGrpSpPr>
        <p:grpSpPr bwMode="auto">
          <a:xfrm>
            <a:off x="1219200" y="2514600"/>
            <a:ext cx="7467600" cy="1363663"/>
            <a:chOff x="768" y="1736"/>
            <a:chExt cx="4704" cy="859"/>
          </a:xfrm>
        </p:grpSpPr>
        <p:pic>
          <p:nvPicPr>
            <p:cNvPr id="112645" name="Picture 5">
              <a:extLst>
                <a:ext uri="{FF2B5EF4-FFF2-40B4-BE49-F238E27FC236}">
                  <a16:creationId xmlns:a16="http://schemas.microsoft.com/office/drawing/2014/main" id="{6E9FB85A-F11A-49E8-8145-6A9C8C036F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 y="1736"/>
              <a:ext cx="1920" cy="859"/>
            </a:xfrm>
            <a:prstGeom prst="rect">
              <a:avLst/>
            </a:prstGeom>
            <a:noFill/>
            <a:ln w="9525">
              <a:solidFill>
                <a:srgbClr val="008000"/>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46" name="Picture 6">
              <a:extLst>
                <a:ext uri="{FF2B5EF4-FFF2-40B4-BE49-F238E27FC236}">
                  <a16:creationId xmlns:a16="http://schemas.microsoft.com/office/drawing/2014/main" id="{24A68E02-406D-444C-95B9-06F9B96045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4" y="1842"/>
              <a:ext cx="2688" cy="635"/>
            </a:xfrm>
            <a:prstGeom prst="rect">
              <a:avLst/>
            </a:prstGeom>
            <a:noFill/>
            <a:ln w="28575">
              <a:solidFill>
                <a:srgbClr val="008000"/>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12650" name="Group 10">
            <a:extLst>
              <a:ext uri="{FF2B5EF4-FFF2-40B4-BE49-F238E27FC236}">
                <a16:creationId xmlns:a16="http://schemas.microsoft.com/office/drawing/2014/main" id="{3ED29B9C-4645-464A-863D-E97B91942D07}"/>
              </a:ext>
            </a:extLst>
          </p:cNvPr>
          <p:cNvGrpSpPr>
            <a:grpSpLocks/>
          </p:cNvGrpSpPr>
          <p:nvPr/>
        </p:nvGrpSpPr>
        <p:grpSpPr bwMode="auto">
          <a:xfrm>
            <a:off x="1219200" y="4038600"/>
            <a:ext cx="7315200" cy="1363663"/>
            <a:chOff x="768" y="2784"/>
            <a:chExt cx="4608" cy="859"/>
          </a:xfrm>
        </p:grpSpPr>
        <p:pic>
          <p:nvPicPr>
            <p:cNvPr id="112647" name="Picture 7">
              <a:extLst>
                <a:ext uri="{FF2B5EF4-FFF2-40B4-BE49-F238E27FC236}">
                  <a16:creationId xmlns:a16="http://schemas.microsoft.com/office/drawing/2014/main" id="{C938E73A-FCAC-4ABE-ADEB-6FE9B988FFE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8" y="2784"/>
              <a:ext cx="1920" cy="859"/>
            </a:xfrm>
            <a:prstGeom prst="rect">
              <a:avLst/>
            </a:prstGeom>
            <a:noFill/>
            <a:ln w="9525">
              <a:solidFill>
                <a:srgbClr val="008000"/>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48" name="Picture 8">
              <a:extLst>
                <a:ext uri="{FF2B5EF4-FFF2-40B4-BE49-F238E27FC236}">
                  <a16:creationId xmlns:a16="http://schemas.microsoft.com/office/drawing/2014/main" id="{486490EB-0D4D-421D-AC3E-0C20B3ABF70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84" y="2892"/>
              <a:ext cx="2592" cy="612"/>
            </a:xfrm>
            <a:prstGeom prst="rect">
              <a:avLst/>
            </a:prstGeom>
            <a:noFill/>
            <a:ln w="28575">
              <a:solidFill>
                <a:srgbClr val="008000"/>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AE052DE9-D9E8-48CD-B3DB-C23572D83390}"/>
              </a:ext>
            </a:extLst>
          </p:cNvPr>
          <p:cNvSpPr>
            <a:spLocks noGrp="1"/>
          </p:cNvSpPr>
          <p:nvPr>
            <p:ph type="ftr" sz="quarter" idx="10"/>
          </p:nvPr>
        </p:nvSpPr>
        <p:spPr/>
        <p:txBody>
          <a:bodyPr/>
          <a:lstStyle/>
          <a:p>
            <a:r>
              <a:rPr lang="en-US" altLang="en-US"/>
              <a:t>The Nuts and Bolts of Business Plans – MIT Course 15.393 - Joe Hadzima</a:t>
            </a:r>
            <a:endParaRPr lang="en-US" altLang="en-US" b="0">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12CBF10A-70FD-462C-93AA-B1CD2C3A7948}"/>
              </a:ext>
            </a:extLst>
          </p:cNvPr>
          <p:cNvSpPr>
            <a:spLocks noGrp="1"/>
          </p:cNvSpPr>
          <p:nvPr>
            <p:ph type="sldNum" sz="quarter" idx="11"/>
          </p:nvPr>
        </p:nvSpPr>
        <p:spPr/>
        <p:txBody>
          <a:bodyPr/>
          <a:lstStyle/>
          <a:p>
            <a:fld id="{27727C28-91F4-4B9D-915E-31B2F9E9DAA2}" type="slidenum">
              <a:rPr lang="en-US" altLang="en-US"/>
              <a:pPr/>
              <a:t>14</a:t>
            </a:fld>
            <a:endParaRPr lang="en-US" altLang="en-US">
              <a:solidFill>
                <a:schemeClr val="tx1"/>
              </a:solidFill>
              <a:latin typeface="Times New Roman" panose="02020603050405020304" pitchFamily="18" charset="0"/>
            </a:endParaRPr>
          </a:p>
        </p:txBody>
      </p:sp>
      <p:sp>
        <p:nvSpPr>
          <p:cNvPr id="113666" name="Rectangle 2">
            <a:extLst>
              <a:ext uri="{FF2B5EF4-FFF2-40B4-BE49-F238E27FC236}">
                <a16:creationId xmlns:a16="http://schemas.microsoft.com/office/drawing/2014/main" id="{E006EB4A-98B0-4341-9B93-A9A99F7247B6}"/>
              </a:ext>
            </a:extLst>
          </p:cNvPr>
          <p:cNvSpPr>
            <a:spLocks noChangeArrowheads="1"/>
          </p:cNvSpPr>
          <p:nvPr/>
        </p:nvSpPr>
        <p:spPr bwMode="auto">
          <a:xfrm>
            <a:off x="1219200" y="1524000"/>
            <a:ext cx="7924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5000"/>
              </a:spcBef>
              <a:buFontTx/>
              <a:buChar char="•"/>
            </a:pPr>
            <a:r>
              <a:rPr lang="en-US" altLang="en-US">
                <a:solidFill>
                  <a:srgbClr val="FF0000"/>
                </a:solidFill>
                <a:latin typeface="Arial Narrow" panose="020B0606020202030204" pitchFamily="34" charset="0"/>
              </a:rPr>
              <a:t>Fund Investment Cycle</a:t>
            </a:r>
          </a:p>
          <a:p>
            <a:pPr>
              <a:spcBef>
                <a:spcPct val="25000"/>
              </a:spcBef>
              <a:buFontTx/>
              <a:buChar char="•"/>
            </a:pPr>
            <a:r>
              <a:rPr lang="en-US" altLang="en-US" sz="2000">
                <a:solidFill>
                  <a:srgbClr val="0000FF"/>
                </a:solidFill>
                <a:latin typeface="Arial Narrow" panose="020B0606020202030204" pitchFamily="34" charset="0"/>
              </a:rPr>
              <a:t>Fund Life</a:t>
            </a:r>
          </a:p>
          <a:p>
            <a:pPr lvl="1">
              <a:spcBef>
                <a:spcPct val="25000"/>
              </a:spcBef>
              <a:buFontTx/>
              <a:buChar char="•"/>
            </a:pPr>
            <a:r>
              <a:rPr lang="en-US" altLang="en-US" sz="1800">
                <a:latin typeface="Arial Narrow" panose="020B0606020202030204" pitchFamily="34" charset="0"/>
              </a:rPr>
              <a:t>Most Funds have a 10 year life.   At the end of 10 years they are liquidated.</a:t>
            </a:r>
          </a:p>
          <a:p>
            <a:pPr lvl="1">
              <a:spcBef>
                <a:spcPct val="25000"/>
              </a:spcBef>
              <a:buFontTx/>
              <a:buChar char="•"/>
            </a:pPr>
            <a:r>
              <a:rPr lang="en-US" altLang="en-US" sz="1800">
                <a:latin typeface="Arial Narrow" panose="020B0606020202030204" pitchFamily="34" charset="0"/>
              </a:rPr>
              <a:t>Funds plan to harvest winners in 5 to 7 years or less.</a:t>
            </a:r>
          </a:p>
          <a:p>
            <a:pPr>
              <a:spcBef>
                <a:spcPct val="25000"/>
              </a:spcBef>
              <a:buFontTx/>
              <a:buChar char="•"/>
            </a:pPr>
            <a:r>
              <a:rPr lang="en-US" altLang="en-US" sz="2000">
                <a:solidFill>
                  <a:srgbClr val="0000FF"/>
                </a:solidFill>
                <a:latin typeface="Arial Narrow" panose="020B0606020202030204" pitchFamily="34" charset="0"/>
              </a:rPr>
              <a:t>Initial Portfolio Investments</a:t>
            </a:r>
          </a:p>
          <a:p>
            <a:pPr lvl="1">
              <a:spcBef>
                <a:spcPct val="25000"/>
              </a:spcBef>
              <a:buFontTx/>
              <a:buChar char="•"/>
            </a:pPr>
            <a:r>
              <a:rPr lang="en-US" altLang="en-US" sz="1800">
                <a:latin typeface="Arial Narrow" panose="020B0606020202030204" pitchFamily="34" charset="0"/>
              </a:rPr>
              <a:t>For Early Stage Funds it is typical for the Fund to reserve $2-$3 for every $1 invested.   For example if the Fund invests $2m in Round 1 they will reserve another $4m -$6m for follow-on rounds.   So a $400M Fund might invest $100M in the first rounds of portfolio companies and $300M in follow on rounds.</a:t>
            </a:r>
          </a:p>
          <a:p>
            <a:pPr>
              <a:spcBef>
                <a:spcPct val="25000"/>
              </a:spcBef>
              <a:buFontTx/>
              <a:buChar char="•"/>
            </a:pPr>
            <a:r>
              <a:rPr lang="en-US" altLang="en-US" sz="2000">
                <a:solidFill>
                  <a:srgbClr val="0000FF"/>
                </a:solidFill>
                <a:latin typeface="Arial Narrow" panose="020B0606020202030204" pitchFamily="34" charset="0"/>
              </a:rPr>
              <a:t>Timing of Initial Investments</a:t>
            </a:r>
          </a:p>
          <a:p>
            <a:pPr lvl="1">
              <a:spcBef>
                <a:spcPct val="25000"/>
              </a:spcBef>
              <a:buFontTx/>
              <a:buChar char="•"/>
            </a:pPr>
            <a:r>
              <a:rPr lang="en-US" altLang="en-US" sz="1800">
                <a:latin typeface="Arial Narrow" panose="020B0606020202030204" pitchFamily="34" charset="0"/>
              </a:rPr>
              <a:t>A Fund usually makes its initial investments in the first 3 years of the Fund life cycle.   During the remaining life of the Fund follow-on investments are made and the portfolio companies are positioned for “harvest”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a:extLst>
              <a:ext uri="{FF2B5EF4-FFF2-40B4-BE49-F238E27FC236}">
                <a16:creationId xmlns:a16="http://schemas.microsoft.com/office/drawing/2014/main" id="{F000494C-054F-4508-BD7E-ABA02B8718FA}"/>
              </a:ext>
            </a:extLst>
          </p:cNvPr>
          <p:cNvSpPr>
            <a:spLocks noGrp="1"/>
          </p:cNvSpPr>
          <p:nvPr>
            <p:ph type="ftr" sz="quarter" idx="10"/>
          </p:nvPr>
        </p:nvSpPr>
        <p:spPr/>
        <p:txBody>
          <a:bodyPr/>
          <a:lstStyle/>
          <a:p>
            <a:r>
              <a:rPr lang="en-US" altLang="en-US"/>
              <a:t>The Nuts and Bolts of Business Plans – MIT Course 15.393 - Joe Hadzima</a:t>
            </a:r>
            <a:endParaRPr lang="en-US" altLang="en-US" b="0">
              <a:latin typeface="Times New Roman" panose="02020603050405020304" pitchFamily="18" charset="0"/>
            </a:endParaRPr>
          </a:p>
        </p:txBody>
      </p:sp>
      <p:sp>
        <p:nvSpPr>
          <p:cNvPr id="5" name="Slide Number Placeholder 3">
            <a:extLst>
              <a:ext uri="{FF2B5EF4-FFF2-40B4-BE49-F238E27FC236}">
                <a16:creationId xmlns:a16="http://schemas.microsoft.com/office/drawing/2014/main" id="{D5AFE21D-AC1B-439C-98C7-45B4DD46F9B5}"/>
              </a:ext>
            </a:extLst>
          </p:cNvPr>
          <p:cNvSpPr>
            <a:spLocks noGrp="1"/>
          </p:cNvSpPr>
          <p:nvPr>
            <p:ph type="sldNum" sz="quarter" idx="11"/>
          </p:nvPr>
        </p:nvSpPr>
        <p:spPr/>
        <p:txBody>
          <a:bodyPr/>
          <a:lstStyle/>
          <a:p>
            <a:fld id="{0346C86F-1191-4F2D-8EEB-9AC516E28D89}" type="slidenum">
              <a:rPr lang="en-US" altLang="en-US"/>
              <a:pPr/>
              <a:t>15</a:t>
            </a:fld>
            <a:endParaRPr lang="en-US" altLang="en-US">
              <a:solidFill>
                <a:schemeClr val="tx1"/>
              </a:solidFill>
              <a:latin typeface="Times New Roman" panose="02020603050405020304" pitchFamily="18" charset="0"/>
            </a:endParaRPr>
          </a:p>
        </p:txBody>
      </p:sp>
      <p:sp>
        <p:nvSpPr>
          <p:cNvPr id="114690" name="Rectangle 2">
            <a:extLst>
              <a:ext uri="{FF2B5EF4-FFF2-40B4-BE49-F238E27FC236}">
                <a16:creationId xmlns:a16="http://schemas.microsoft.com/office/drawing/2014/main" id="{974A286F-2407-4860-9BA6-F3654E65D1EE}"/>
              </a:ext>
            </a:extLst>
          </p:cNvPr>
          <p:cNvSpPr>
            <a:spLocks noChangeArrowheads="1"/>
          </p:cNvSpPr>
          <p:nvPr/>
        </p:nvSpPr>
        <p:spPr bwMode="auto">
          <a:xfrm>
            <a:off x="1219200" y="1524000"/>
            <a:ext cx="7924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5000"/>
              </a:spcBef>
              <a:buFontTx/>
              <a:buChar char="•"/>
            </a:pPr>
            <a:r>
              <a:rPr lang="en-US" altLang="en-US">
                <a:solidFill>
                  <a:srgbClr val="FF0000"/>
                </a:solidFill>
                <a:latin typeface="Arial Narrow" panose="020B0606020202030204" pitchFamily="34" charset="0"/>
              </a:rPr>
              <a:t>Follow-On Funds</a:t>
            </a:r>
            <a:endParaRPr lang="en-US" altLang="en-US" sz="2000">
              <a:solidFill>
                <a:srgbClr val="0000FF"/>
              </a:solidFill>
              <a:latin typeface="Arial Narrow" panose="020B0606020202030204" pitchFamily="34" charset="0"/>
            </a:endParaRPr>
          </a:p>
          <a:p>
            <a:pPr lvl="1">
              <a:spcBef>
                <a:spcPct val="25000"/>
              </a:spcBef>
              <a:buFontTx/>
              <a:buChar char="•"/>
            </a:pPr>
            <a:r>
              <a:rPr lang="en-US" altLang="en-US" sz="1800">
                <a:latin typeface="Arial Narrow" panose="020B0606020202030204" pitchFamily="34" charset="0"/>
              </a:rPr>
              <a:t>Once the initial investments have been made in Fund 1, the VCs are motivated to raise Fund 2 so they can make investments in new opportunities and get additional Management Fees.</a:t>
            </a:r>
          </a:p>
          <a:p>
            <a:pPr lvl="1">
              <a:spcBef>
                <a:spcPct val="25000"/>
              </a:spcBef>
              <a:buFontTx/>
              <a:buChar char="•"/>
            </a:pPr>
            <a:r>
              <a:rPr lang="en-US" altLang="en-US" sz="1800">
                <a:latin typeface="Arial Narrow" panose="020B0606020202030204" pitchFamily="34" charset="0"/>
              </a:rPr>
              <a:t>Hopefully there are some early successes in Fund 1 so they can go to their LPs and get them to invest in Fund 2.</a:t>
            </a:r>
          </a:p>
          <a:p>
            <a:pPr lvl="1">
              <a:spcBef>
                <a:spcPct val="25000"/>
              </a:spcBef>
              <a:buFontTx/>
              <a:buChar char="•"/>
            </a:pPr>
            <a:r>
              <a:rPr lang="en-US" altLang="en-US" sz="1800">
                <a:latin typeface="Arial Narrow" panose="020B0606020202030204" pitchFamily="34" charset="0"/>
              </a:rPr>
              <a:t>Through this layering of Funds the GPs build up their total Capital Under Management.</a:t>
            </a:r>
          </a:p>
        </p:txBody>
      </p:sp>
      <p:pic>
        <p:nvPicPr>
          <p:cNvPr id="114691" name="Picture 3">
            <a:extLst>
              <a:ext uri="{FF2B5EF4-FFF2-40B4-BE49-F238E27FC236}">
                <a16:creationId xmlns:a16="http://schemas.microsoft.com/office/drawing/2014/main" id="{EA00E0E4-6CB1-4B1E-9340-2C896953CA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4495800"/>
            <a:ext cx="7543800" cy="1211263"/>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5800745-D39A-4B45-B16B-38107B280536}"/>
              </a:ext>
            </a:extLst>
          </p:cNvPr>
          <p:cNvSpPr>
            <a:spLocks noGrp="1"/>
          </p:cNvSpPr>
          <p:nvPr>
            <p:ph type="ftr" sz="quarter" idx="10"/>
          </p:nvPr>
        </p:nvSpPr>
        <p:spPr/>
        <p:txBody>
          <a:bodyPr/>
          <a:lstStyle/>
          <a:p>
            <a:r>
              <a:rPr lang="en-US" altLang="en-US"/>
              <a:t>The Nuts and Bolts of Business Plans – MIT Course 15.393 - Joe Hadzima</a:t>
            </a:r>
            <a:endParaRPr lang="en-US" altLang="en-US" b="0">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8925E112-12E2-469F-A26B-F5815B98AB5F}"/>
              </a:ext>
            </a:extLst>
          </p:cNvPr>
          <p:cNvSpPr>
            <a:spLocks noGrp="1"/>
          </p:cNvSpPr>
          <p:nvPr>
            <p:ph type="sldNum" sz="quarter" idx="11"/>
          </p:nvPr>
        </p:nvSpPr>
        <p:spPr/>
        <p:txBody>
          <a:bodyPr/>
          <a:lstStyle/>
          <a:p>
            <a:fld id="{5721DA6F-D7A2-49F3-B59C-3BC852AC60C3}" type="slidenum">
              <a:rPr lang="en-US" altLang="en-US"/>
              <a:pPr/>
              <a:t>16</a:t>
            </a:fld>
            <a:endParaRPr lang="en-US" altLang="en-US">
              <a:solidFill>
                <a:schemeClr val="tx1"/>
              </a:solidFill>
              <a:latin typeface="Times New Roman" panose="02020603050405020304" pitchFamily="18" charset="0"/>
            </a:endParaRPr>
          </a:p>
        </p:txBody>
      </p:sp>
      <p:sp>
        <p:nvSpPr>
          <p:cNvPr id="115714" name="Rectangle 2">
            <a:extLst>
              <a:ext uri="{FF2B5EF4-FFF2-40B4-BE49-F238E27FC236}">
                <a16:creationId xmlns:a16="http://schemas.microsoft.com/office/drawing/2014/main" id="{48B6A007-408F-4BF3-A327-3AD29BCC8E05}"/>
              </a:ext>
            </a:extLst>
          </p:cNvPr>
          <p:cNvSpPr>
            <a:spLocks noChangeArrowheads="1"/>
          </p:cNvSpPr>
          <p:nvPr/>
        </p:nvSpPr>
        <p:spPr bwMode="auto">
          <a:xfrm>
            <a:off x="1219200" y="1524000"/>
            <a:ext cx="7696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5000"/>
              </a:spcBef>
              <a:buFontTx/>
              <a:buChar char="•"/>
            </a:pPr>
            <a:r>
              <a:rPr lang="en-US" altLang="en-US" dirty="0">
                <a:solidFill>
                  <a:srgbClr val="FF0000"/>
                </a:solidFill>
                <a:latin typeface="Arial Narrow" panose="020B0606020202030204" pitchFamily="34" charset="0"/>
              </a:rPr>
              <a:t>Things For the Entrepreneur To Think About</a:t>
            </a:r>
          </a:p>
          <a:p>
            <a:pPr>
              <a:spcBef>
                <a:spcPct val="25000"/>
              </a:spcBef>
              <a:buFontTx/>
              <a:buChar char="•"/>
            </a:pPr>
            <a:r>
              <a:rPr lang="en-US" altLang="en-US" sz="2000" dirty="0">
                <a:solidFill>
                  <a:srgbClr val="0000FF"/>
                </a:solidFill>
                <a:latin typeface="Arial Narrow" panose="020B0606020202030204" pitchFamily="34" charset="0"/>
              </a:rPr>
              <a:t>Does Your Plan Fit the Needs of the Venture Capital Fund?</a:t>
            </a:r>
          </a:p>
          <a:p>
            <a:pPr lvl="1">
              <a:spcBef>
                <a:spcPct val="25000"/>
              </a:spcBef>
              <a:buFontTx/>
              <a:buChar char="•"/>
            </a:pPr>
            <a:r>
              <a:rPr lang="en-US" altLang="en-US" sz="1800" dirty="0">
                <a:latin typeface="Arial Narrow" panose="020B0606020202030204" pitchFamily="34" charset="0"/>
              </a:rPr>
              <a:t>As you can see they need to see Big Returns.   If your Plan can justify this and you need lots of capital to achieve your Plan then VC may be the way to go.</a:t>
            </a:r>
          </a:p>
          <a:p>
            <a:pPr lvl="1">
              <a:spcBef>
                <a:spcPct val="25000"/>
              </a:spcBef>
              <a:buFontTx/>
              <a:buChar char="•"/>
            </a:pPr>
            <a:r>
              <a:rPr lang="en-US" altLang="en-US" sz="1800" dirty="0">
                <a:latin typeface="Arial Narrow" panose="020B0606020202030204" pitchFamily="34" charset="0"/>
              </a:rPr>
              <a:t>You may be able to grow a successful company and make a lot of money without having to scale to the size that will interest Venture Capital. </a:t>
            </a:r>
          </a:p>
          <a:p>
            <a:pPr>
              <a:spcBef>
                <a:spcPct val="25000"/>
              </a:spcBef>
              <a:buFontTx/>
              <a:buChar char="•"/>
            </a:pPr>
            <a:r>
              <a:rPr lang="en-US" altLang="en-US" sz="2000" dirty="0">
                <a:solidFill>
                  <a:srgbClr val="0000FF"/>
                </a:solidFill>
                <a:latin typeface="Arial Narrow" panose="020B0606020202030204" pitchFamily="34" charset="0"/>
              </a:rPr>
              <a:t>Are You Ready For Venture Capital?</a:t>
            </a:r>
          </a:p>
          <a:p>
            <a:pPr lvl="1">
              <a:spcBef>
                <a:spcPct val="25000"/>
              </a:spcBef>
              <a:buFontTx/>
              <a:buChar char="•"/>
            </a:pPr>
            <a:r>
              <a:rPr lang="en-US" altLang="en-US" sz="1800" dirty="0">
                <a:latin typeface="Arial Narrow" panose="020B0606020202030204" pitchFamily="34" charset="0"/>
              </a:rPr>
              <a:t>As you can see VCs have a relatively short time fuse to success - a 10 year Fund and the need to show some “Winners” early in order to raise the Next Fund.</a:t>
            </a:r>
          </a:p>
          <a:p>
            <a:pPr lvl="1">
              <a:spcBef>
                <a:spcPct val="25000"/>
              </a:spcBef>
              <a:buFontTx/>
              <a:buChar char="•"/>
            </a:pPr>
            <a:r>
              <a:rPr lang="en-US" altLang="en-US" sz="1800" dirty="0">
                <a:latin typeface="Arial Narrow" panose="020B0606020202030204" pitchFamily="34" charset="0"/>
              </a:rPr>
              <a:t>Result:  You have to be ready to move quickly, there will not be much time to recover from errors in the plan or execution.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7B52FBF-8332-425F-A671-6D92BD0E9E5D}"/>
              </a:ext>
            </a:extLst>
          </p:cNvPr>
          <p:cNvSpPr>
            <a:spLocks noGrp="1"/>
          </p:cNvSpPr>
          <p:nvPr>
            <p:ph type="ftr" sz="quarter" idx="10"/>
          </p:nvPr>
        </p:nvSpPr>
        <p:spPr/>
        <p:txBody>
          <a:bodyPr/>
          <a:lstStyle/>
          <a:p>
            <a:r>
              <a:rPr lang="en-US" altLang="en-US"/>
              <a:t>The Nuts and Bolts of Business Plans – MIT Course 15.393 - Joe Hadzima</a:t>
            </a:r>
            <a:endParaRPr lang="en-US" altLang="en-US" b="0">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B3843BED-48A8-4095-8000-502B62A28F37}"/>
              </a:ext>
            </a:extLst>
          </p:cNvPr>
          <p:cNvSpPr>
            <a:spLocks noGrp="1"/>
          </p:cNvSpPr>
          <p:nvPr>
            <p:ph type="sldNum" sz="quarter" idx="11"/>
          </p:nvPr>
        </p:nvSpPr>
        <p:spPr/>
        <p:txBody>
          <a:bodyPr/>
          <a:lstStyle/>
          <a:p>
            <a:fld id="{99FF474C-A8B8-4D06-ABC0-D05E0ACB357E}" type="slidenum">
              <a:rPr lang="en-US" altLang="en-US"/>
              <a:pPr/>
              <a:t>17</a:t>
            </a:fld>
            <a:endParaRPr lang="en-US" altLang="en-US">
              <a:solidFill>
                <a:schemeClr val="tx1"/>
              </a:solidFill>
              <a:latin typeface="Times New Roman" panose="02020603050405020304" pitchFamily="18" charset="0"/>
            </a:endParaRPr>
          </a:p>
        </p:txBody>
      </p:sp>
      <p:sp>
        <p:nvSpPr>
          <p:cNvPr id="116738" name="Rectangle 2">
            <a:extLst>
              <a:ext uri="{FF2B5EF4-FFF2-40B4-BE49-F238E27FC236}">
                <a16:creationId xmlns:a16="http://schemas.microsoft.com/office/drawing/2014/main" id="{54571080-656A-49FD-B8E2-E6AD87F74380}"/>
              </a:ext>
            </a:extLst>
          </p:cNvPr>
          <p:cNvSpPr>
            <a:spLocks noChangeArrowheads="1"/>
          </p:cNvSpPr>
          <p:nvPr/>
        </p:nvSpPr>
        <p:spPr bwMode="auto">
          <a:xfrm>
            <a:off x="1219200" y="1524000"/>
            <a:ext cx="7696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5000"/>
              </a:spcBef>
              <a:buFontTx/>
              <a:buChar char="•"/>
            </a:pPr>
            <a:r>
              <a:rPr lang="en-US" altLang="en-US">
                <a:solidFill>
                  <a:srgbClr val="FF0000"/>
                </a:solidFill>
                <a:latin typeface="Arial Narrow" panose="020B0606020202030204" pitchFamily="34" charset="0"/>
              </a:rPr>
              <a:t>Things For the Entrepreneur To Think About</a:t>
            </a:r>
          </a:p>
          <a:p>
            <a:pPr>
              <a:spcBef>
                <a:spcPct val="25000"/>
              </a:spcBef>
              <a:buFontTx/>
              <a:buChar char="•"/>
            </a:pPr>
            <a:r>
              <a:rPr lang="en-US" altLang="en-US" sz="2000">
                <a:solidFill>
                  <a:srgbClr val="0000FF"/>
                </a:solidFill>
                <a:latin typeface="Arial Narrow" panose="020B0606020202030204" pitchFamily="34" charset="0"/>
              </a:rPr>
              <a:t>Are You Prepared to Become a Minority Stockholder?</a:t>
            </a:r>
          </a:p>
          <a:p>
            <a:pPr lvl="1">
              <a:spcBef>
                <a:spcPct val="25000"/>
              </a:spcBef>
              <a:buFontTx/>
              <a:buChar char="•"/>
            </a:pPr>
            <a:r>
              <a:rPr lang="en-US" altLang="en-US" sz="1800">
                <a:latin typeface="Arial Narrow" panose="020B0606020202030204" pitchFamily="34" charset="0"/>
              </a:rPr>
              <a:t>As the examples show, in order to generate returns for their Limited Partners the GP/VCs have to invest a large amount and this usually means they will obtain a significant percentage of the company over time.</a:t>
            </a:r>
          </a:p>
          <a:p>
            <a:pPr lvl="1">
              <a:spcBef>
                <a:spcPct val="25000"/>
              </a:spcBef>
              <a:buFontTx/>
              <a:buChar char="•"/>
            </a:pPr>
            <a:r>
              <a:rPr lang="en-US" altLang="en-US" sz="1800">
                <a:latin typeface="Arial Narrow" panose="020B0606020202030204" pitchFamily="34" charset="0"/>
              </a:rPr>
              <a:t>Having a small piece of a Big Pie can make you rich but you have to be mentally prepared to become a Minority Stockholder. </a:t>
            </a:r>
          </a:p>
          <a:p>
            <a:pPr>
              <a:spcBef>
                <a:spcPct val="25000"/>
              </a:spcBef>
              <a:buFontTx/>
              <a:buChar char="•"/>
            </a:pPr>
            <a:r>
              <a:rPr lang="en-US" altLang="en-US" sz="2000">
                <a:solidFill>
                  <a:srgbClr val="0000FF"/>
                </a:solidFill>
                <a:latin typeface="Arial Narrow" panose="020B0606020202030204" pitchFamily="34" charset="0"/>
              </a:rPr>
              <a:t>Make Sure the VC You Work With Can Add Value</a:t>
            </a:r>
          </a:p>
          <a:p>
            <a:pPr lvl="1">
              <a:spcBef>
                <a:spcPct val="25000"/>
              </a:spcBef>
              <a:buFontTx/>
              <a:buChar char="•"/>
            </a:pPr>
            <a:r>
              <a:rPr lang="en-US" altLang="en-US" sz="1800">
                <a:latin typeface="Arial Narrow" panose="020B0606020202030204" pitchFamily="34" charset="0"/>
              </a:rPr>
              <a:t>Experienced Venture Capitalists can provide valuable advice and guidance, saving you time and preventing mistakes.   They also have contacts with potential customers, Wall Street and acquirers.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1FA3E1E-3B05-4807-AD57-59C17461EDED}"/>
              </a:ext>
            </a:extLst>
          </p:cNvPr>
          <p:cNvSpPr>
            <a:spLocks noGrp="1"/>
          </p:cNvSpPr>
          <p:nvPr>
            <p:ph type="ftr" sz="quarter" idx="10"/>
          </p:nvPr>
        </p:nvSpPr>
        <p:spPr/>
        <p:txBody>
          <a:bodyPr/>
          <a:lstStyle/>
          <a:p>
            <a:r>
              <a:rPr lang="en-US" altLang="en-US"/>
              <a:t>The Nuts and Bolts of Business Plans – MIT Course 15.393 - Joe Hadzima</a:t>
            </a:r>
            <a:endParaRPr lang="en-US" altLang="en-US" b="0">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D5B8E2EF-EF3E-4E7D-BFB1-093BEB36F552}"/>
              </a:ext>
            </a:extLst>
          </p:cNvPr>
          <p:cNvSpPr>
            <a:spLocks noGrp="1"/>
          </p:cNvSpPr>
          <p:nvPr>
            <p:ph type="sldNum" sz="quarter" idx="11"/>
          </p:nvPr>
        </p:nvSpPr>
        <p:spPr/>
        <p:txBody>
          <a:bodyPr/>
          <a:lstStyle/>
          <a:p>
            <a:fld id="{23DE88FD-F657-416C-945B-FECB207A5DD2}" type="slidenum">
              <a:rPr lang="en-US" altLang="en-US"/>
              <a:pPr/>
              <a:t>18</a:t>
            </a:fld>
            <a:endParaRPr lang="en-US" altLang="en-US">
              <a:solidFill>
                <a:schemeClr val="tx1"/>
              </a:solidFill>
              <a:latin typeface="Times New Roman" panose="02020603050405020304" pitchFamily="18" charset="0"/>
            </a:endParaRPr>
          </a:p>
        </p:txBody>
      </p:sp>
      <p:sp>
        <p:nvSpPr>
          <p:cNvPr id="117762" name="Rectangle 2">
            <a:extLst>
              <a:ext uri="{FF2B5EF4-FFF2-40B4-BE49-F238E27FC236}">
                <a16:creationId xmlns:a16="http://schemas.microsoft.com/office/drawing/2014/main" id="{D2C1298D-2B2B-4344-B3FF-7F71CE36FEF5}"/>
              </a:ext>
            </a:extLst>
          </p:cNvPr>
          <p:cNvSpPr>
            <a:spLocks noChangeArrowheads="1"/>
          </p:cNvSpPr>
          <p:nvPr/>
        </p:nvSpPr>
        <p:spPr bwMode="auto">
          <a:xfrm>
            <a:off x="1219200" y="1524000"/>
            <a:ext cx="7696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5000"/>
              </a:spcBef>
              <a:buFontTx/>
              <a:buChar char="•"/>
            </a:pPr>
            <a:r>
              <a:rPr lang="en-US" altLang="en-US">
                <a:solidFill>
                  <a:srgbClr val="FF0000"/>
                </a:solidFill>
                <a:latin typeface="Arial Narrow" panose="020B0606020202030204" pitchFamily="34" charset="0"/>
              </a:rPr>
              <a:t>Things For the Entrepreneur To Think About</a:t>
            </a:r>
          </a:p>
          <a:p>
            <a:pPr>
              <a:spcBef>
                <a:spcPct val="25000"/>
              </a:spcBef>
              <a:buFontTx/>
              <a:buChar char="•"/>
            </a:pPr>
            <a:r>
              <a:rPr lang="en-US" altLang="en-US" sz="2000">
                <a:solidFill>
                  <a:srgbClr val="0000FF"/>
                </a:solidFill>
                <a:latin typeface="Arial Narrow" panose="020B0606020202030204" pitchFamily="34" charset="0"/>
              </a:rPr>
              <a:t>Understand Where in the Fund Life Cycle You Are</a:t>
            </a:r>
          </a:p>
          <a:p>
            <a:pPr lvl="1">
              <a:spcBef>
                <a:spcPct val="25000"/>
              </a:spcBef>
              <a:buFontTx/>
              <a:buChar char="•"/>
            </a:pPr>
            <a:r>
              <a:rPr lang="en-US" altLang="en-US" sz="1800">
                <a:latin typeface="Arial Narrow" panose="020B0606020202030204" pitchFamily="34" charset="0"/>
              </a:rPr>
              <a:t>As shown, you want to catch a Fund during its initial investment phase so check out where the Fund is in its Life Cycle.</a:t>
            </a:r>
          </a:p>
          <a:p>
            <a:pPr>
              <a:spcBef>
                <a:spcPct val="25000"/>
              </a:spcBef>
              <a:buFontTx/>
              <a:buChar char="•"/>
            </a:pPr>
            <a:r>
              <a:rPr lang="en-US" altLang="en-US" sz="2000">
                <a:solidFill>
                  <a:srgbClr val="0000FF"/>
                </a:solidFill>
                <a:latin typeface="Arial Narrow" panose="020B0606020202030204" pitchFamily="34" charset="0"/>
              </a:rPr>
              <a:t>All Financing Sources Are Not The Same</a:t>
            </a:r>
          </a:p>
          <a:p>
            <a:pPr lvl="1">
              <a:spcBef>
                <a:spcPct val="25000"/>
              </a:spcBef>
              <a:buFontTx/>
              <a:buChar char="•"/>
            </a:pPr>
            <a:r>
              <a:rPr lang="en-US" altLang="en-US" sz="1800">
                <a:latin typeface="Arial Narrow" panose="020B0606020202030204" pitchFamily="34" charset="0"/>
              </a:rPr>
              <a:t>The Compensation and Return arrangements in a VC Fund drives a certain type of behavior.   Learn and understand this so you make an informed decision.</a:t>
            </a:r>
          </a:p>
          <a:p>
            <a:pPr>
              <a:spcBef>
                <a:spcPct val="25000"/>
              </a:spcBef>
              <a:buFontTx/>
              <a:buChar char="•"/>
            </a:pPr>
            <a:r>
              <a:rPr lang="en-US" altLang="en-US" sz="2000">
                <a:solidFill>
                  <a:srgbClr val="0000FF"/>
                </a:solidFill>
                <a:latin typeface="Arial Narrow" panose="020B0606020202030204" pitchFamily="34" charset="0"/>
              </a:rPr>
              <a:t>Talk to Portfolio Company CEOs</a:t>
            </a:r>
          </a:p>
          <a:p>
            <a:pPr lvl="1">
              <a:spcBef>
                <a:spcPct val="25000"/>
              </a:spcBef>
              <a:buFontTx/>
              <a:buChar char="•"/>
            </a:pPr>
            <a:r>
              <a:rPr lang="en-US" altLang="en-US" sz="1800">
                <a:latin typeface="Arial Narrow" panose="020B0606020202030204" pitchFamily="34" charset="0"/>
              </a:rPr>
              <a:t>You can answer these and other questions by talking to the CEOs of companies that the Venture Fund has invested in.   Most VC Firms have websites that list their current and past portfolio companies.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DA4DF53-7B7D-4BE6-8FBE-D2539CAA80E4}"/>
              </a:ext>
            </a:extLst>
          </p:cNvPr>
          <p:cNvSpPr>
            <a:spLocks noGrp="1"/>
          </p:cNvSpPr>
          <p:nvPr>
            <p:ph type="ftr" sz="quarter" idx="10"/>
          </p:nvPr>
        </p:nvSpPr>
        <p:spPr/>
        <p:txBody>
          <a:bodyPr/>
          <a:lstStyle/>
          <a:p>
            <a:r>
              <a:rPr lang="en-US" altLang="en-US"/>
              <a:t>The Nuts and Bolts of Business Plans – MIT Course 15.393 - Joe Hadzima</a:t>
            </a:r>
            <a:endParaRPr lang="en-US" altLang="en-US" b="0">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1A4BC394-71EB-4F05-B498-A7A7D7266874}"/>
              </a:ext>
            </a:extLst>
          </p:cNvPr>
          <p:cNvSpPr>
            <a:spLocks noGrp="1"/>
          </p:cNvSpPr>
          <p:nvPr>
            <p:ph type="sldNum" sz="quarter" idx="11"/>
          </p:nvPr>
        </p:nvSpPr>
        <p:spPr/>
        <p:txBody>
          <a:bodyPr/>
          <a:lstStyle/>
          <a:p>
            <a:fld id="{EA26D812-66FC-4A57-998D-180F9B6A6A5F}" type="slidenum">
              <a:rPr lang="en-US" altLang="en-US"/>
              <a:pPr/>
              <a:t>19</a:t>
            </a:fld>
            <a:endParaRPr lang="en-US" altLang="en-US">
              <a:solidFill>
                <a:schemeClr val="tx1"/>
              </a:solidFill>
              <a:latin typeface="Times New Roman" panose="02020603050405020304" pitchFamily="18" charset="0"/>
            </a:endParaRPr>
          </a:p>
        </p:txBody>
      </p:sp>
      <p:sp>
        <p:nvSpPr>
          <p:cNvPr id="118786" name="Rectangle 2">
            <a:extLst>
              <a:ext uri="{FF2B5EF4-FFF2-40B4-BE49-F238E27FC236}">
                <a16:creationId xmlns:a16="http://schemas.microsoft.com/office/drawing/2014/main" id="{6EF79A54-6D61-40EE-8F89-E7127A2CC8FE}"/>
              </a:ext>
            </a:extLst>
          </p:cNvPr>
          <p:cNvSpPr>
            <a:spLocks noChangeArrowheads="1"/>
          </p:cNvSpPr>
          <p:nvPr/>
        </p:nvSpPr>
        <p:spPr bwMode="auto">
          <a:xfrm>
            <a:off x="1219200" y="1524000"/>
            <a:ext cx="7696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5000"/>
              </a:spcBef>
              <a:buFontTx/>
              <a:buChar char="•"/>
            </a:pPr>
            <a:r>
              <a:rPr lang="en-US" altLang="en-US">
                <a:solidFill>
                  <a:srgbClr val="FF0000"/>
                </a:solidFill>
                <a:latin typeface="Arial Narrow" panose="020B0606020202030204" pitchFamily="34" charset="0"/>
              </a:rPr>
              <a:t>In Conclusion</a:t>
            </a:r>
          </a:p>
          <a:p>
            <a:pPr>
              <a:spcBef>
                <a:spcPct val="25000"/>
              </a:spcBef>
              <a:buFontTx/>
              <a:buChar char="•"/>
            </a:pPr>
            <a:r>
              <a:rPr lang="en-US" altLang="en-US" sz="2000">
                <a:solidFill>
                  <a:srgbClr val="0000FF"/>
                </a:solidFill>
                <a:latin typeface="Arial Narrow" panose="020B0606020202030204" pitchFamily="34" charset="0"/>
              </a:rPr>
              <a:t>All Financing Sources Are Not The Same</a:t>
            </a:r>
          </a:p>
          <a:p>
            <a:pPr lvl="1">
              <a:spcBef>
                <a:spcPct val="25000"/>
              </a:spcBef>
              <a:buFontTx/>
              <a:buChar char="•"/>
            </a:pPr>
            <a:r>
              <a:rPr lang="en-US" altLang="en-US" sz="1800">
                <a:latin typeface="Arial Narrow" panose="020B0606020202030204" pitchFamily="34" charset="0"/>
              </a:rPr>
              <a:t>The Compensation and Return arrangements in a VC Fund drives a certain type of behavior.   Learn and understand this so you make an informed decision.</a:t>
            </a:r>
          </a:p>
          <a:p>
            <a:pPr>
              <a:spcBef>
                <a:spcPct val="25000"/>
              </a:spcBef>
              <a:buFontTx/>
              <a:buChar char="•"/>
            </a:pPr>
            <a:r>
              <a:rPr lang="en-US" altLang="en-US" sz="2000">
                <a:solidFill>
                  <a:srgbClr val="0000FF"/>
                </a:solidFill>
                <a:latin typeface="Arial Narrow" panose="020B0606020202030204" pitchFamily="34" charset="0"/>
              </a:rPr>
              <a:t>Talk to Portfolio Company CEOs</a:t>
            </a:r>
          </a:p>
          <a:p>
            <a:pPr lvl="1">
              <a:spcBef>
                <a:spcPct val="25000"/>
              </a:spcBef>
              <a:buFontTx/>
              <a:buChar char="•"/>
            </a:pPr>
            <a:r>
              <a:rPr lang="en-US" altLang="en-US" sz="1800">
                <a:latin typeface="Arial Narrow" panose="020B0606020202030204" pitchFamily="34" charset="0"/>
              </a:rPr>
              <a:t>You can answer these and other questions by talking to the CEOs of companies that the Venture Fund has invested in.   Most VC Firms have websites that list their current and past portfolio companies.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BD81FB3-5700-464C-9EC8-AC526D1DABDD}"/>
              </a:ext>
            </a:extLst>
          </p:cNvPr>
          <p:cNvSpPr>
            <a:spLocks noGrp="1"/>
          </p:cNvSpPr>
          <p:nvPr>
            <p:ph type="ftr" sz="quarter" idx="10"/>
          </p:nvPr>
        </p:nvSpPr>
        <p:spPr/>
        <p:txBody>
          <a:bodyPr/>
          <a:lstStyle/>
          <a:p>
            <a:r>
              <a:rPr lang="en-US" altLang="en-US"/>
              <a:t>The Nuts and Bolts of Business Plans – MIT Course 15.393 - Joe Hadzima</a:t>
            </a:r>
            <a:endParaRPr lang="en-US" altLang="en-US" b="0" dirty="0">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D83FE30B-D10B-473D-B70A-81812A261F71}"/>
              </a:ext>
            </a:extLst>
          </p:cNvPr>
          <p:cNvSpPr>
            <a:spLocks noGrp="1"/>
          </p:cNvSpPr>
          <p:nvPr>
            <p:ph type="sldNum" sz="quarter" idx="11"/>
          </p:nvPr>
        </p:nvSpPr>
        <p:spPr/>
        <p:txBody>
          <a:bodyPr/>
          <a:lstStyle/>
          <a:p>
            <a:fld id="{77C47615-0BB7-4A06-87AA-768374162513}" type="slidenum">
              <a:rPr lang="en-US" altLang="en-US"/>
              <a:pPr/>
              <a:t>2</a:t>
            </a:fld>
            <a:endParaRPr lang="en-US" altLang="en-US">
              <a:solidFill>
                <a:schemeClr val="tx1"/>
              </a:solidFill>
              <a:latin typeface="Times New Roman" panose="02020603050405020304" pitchFamily="18" charset="0"/>
            </a:endParaRPr>
          </a:p>
        </p:txBody>
      </p:sp>
      <p:sp>
        <p:nvSpPr>
          <p:cNvPr id="101382" name="Rectangle 6">
            <a:extLst>
              <a:ext uri="{FF2B5EF4-FFF2-40B4-BE49-F238E27FC236}">
                <a16:creationId xmlns:a16="http://schemas.microsoft.com/office/drawing/2014/main" id="{AA7A9AE5-E7A2-4CD5-9444-429EB8D5926B}"/>
              </a:ext>
            </a:extLst>
          </p:cNvPr>
          <p:cNvSpPr>
            <a:spLocks noChangeArrowheads="1"/>
          </p:cNvSpPr>
          <p:nvPr/>
        </p:nvSpPr>
        <p:spPr bwMode="auto">
          <a:xfrm>
            <a:off x="1219200" y="1828800"/>
            <a:ext cx="7924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30000"/>
              </a:spcBef>
              <a:buFontTx/>
              <a:buChar char="•"/>
            </a:pPr>
            <a:r>
              <a:rPr lang="en-US" altLang="en-US" sz="2000">
                <a:latin typeface="Arial Narrow" panose="020B0606020202030204" pitchFamily="34" charset="0"/>
              </a:rPr>
              <a:t>Where Does Venture Capital Money Come From?</a:t>
            </a:r>
          </a:p>
          <a:p>
            <a:pPr>
              <a:spcBef>
                <a:spcPct val="25000"/>
              </a:spcBef>
              <a:buFontTx/>
              <a:buChar char="•"/>
            </a:pPr>
            <a:r>
              <a:rPr lang="en-US" altLang="en-US" sz="2000">
                <a:latin typeface="Arial Narrow" panose="020B0606020202030204" pitchFamily="34" charset="0"/>
              </a:rPr>
              <a:t>How are Venture Capital Funds Organized?</a:t>
            </a:r>
          </a:p>
          <a:p>
            <a:pPr>
              <a:spcBef>
                <a:spcPct val="30000"/>
              </a:spcBef>
              <a:buFontTx/>
              <a:buChar char="•"/>
            </a:pPr>
            <a:r>
              <a:rPr lang="en-US" altLang="en-US" sz="2000">
                <a:latin typeface="Arial Narrow" panose="020B0606020202030204" pitchFamily="34" charset="0"/>
              </a:rPr>
              <a:t>How do Venture Capitalists make money Personally?</a:t>
            </a:r>
          </a:p>
          <a:p>
            <a:pPr>
              <a:spcBef>
                <a:spcPct val="20000"/>
              </a:spcBef>
            </a:pPr>
            <a:endParaRPr lang="en-US" altLang="en-US" sz="2000" u="sng">
              <a:solidFill>
                <a:srgbClr val="FF0000"/>
              </a:solidFill>
              <a:latin typeface="Arial Narrow" panose="020B0606020202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6BA8C98E-8237-47B2-BC2A-1DED5E902E48}"/>
              </a:ext>
            </a:extLst>
          </p:cNvPr>
          <p:cNvSpPr>
            <a:spLocks noGrp="1"/>
          </p:cNvSpPr>
          <p:nvPr>
            <p:ph type="ftr" sz="quarter" idx="10"/>
          </p:nvPr>
        </p:nvSpPr>
        <p:spPr/>
        <p:txBody>
          <a:bodyPr/>
          <a:lstStyle/>
          <a:p>
            <a:r>
              <a:rPr lang="en-US" altLang="en-US"/>
              <a:t>The Nuts and Bolts of Business Plans – MIT Course 15.393 - Joe Hadzima</a:t>
            </a:r>
            <a:endParaRPr lang="en-US" altLang="en-US" b="0" dirty="0">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EBB9FDAD-44B2-40D4-96C2-EE77670B47E5}"/>
              </a:ext>
            </a:extLst>
          </p:cNvPr>
          <p:cNvSpPr>
            <a:spLocks noGrp="1"/>
          </p:cNvSpPr>
          <p:nvPr>
            <p:ph type="sldNum" sz="quarter" idx="11"/>
          </p:nvPr>
        </p:nvSpPr>
        <p:spPr/>
        <p:txBody>
          <a:bodyPr/>
          <a:lstStyle/>
          <a:p>
            <a:fld id="{8AF45E4E-FD67-4C4C-8358-2B83787187FD}" type="slidenum">
              <a:rPr lang="en-US" altLang="en-US"/>
              <a:pPr/>
              <a:t>3</a:t>
            </a:fld>
            <a:endParaRPr lang="en-US" altLang="en-US">
              <a:solidFill>
                <a:schemeClr val="tx1"/>
              </a:solidFill>
              <a:latin typeface="Times New Roman" panose="02020603050405020304" pitchFamily="18" charset="0"/>
            </a:endParaRPr>
          </a:p>
        </p:txBody>
      </p:sp>
      <p:sp>
        <p:nvSpPr>
          <p:cNvPr id="102402" name="Rectangle 2">
            <a:extLst>
              <a:ext uri="{FF2B5EF4-FFF2-40B4-BE49-F238E27FC236}">
                <a16:creationId xmlns:a16="http://schemas.microsoft.com/office/drawing/2014/main" id="{49B716A4-D58F-43EF-B109-2849E484E09E}"/>
              </a:ext>
            </a:extLst>
          </p:cNvPr>
          <p:cNvSpPr>
            <a:spLocks noChangeArrowheads="1"/>
          </p:cNvSpPr>
          <p:nvPr/>
        </p:nvSpPr>
        <p:spPr bwMode="auto">
          <a:xfrm>
            <a:off x="1219200" y="1600200"/>
            <a:ext cx="7924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30000"/>
              </a:spcBef>
              <a:buFontTx/>
              <a:buChar char="•"/>
            </a:pPr>
            <a:r>
              <a:rPr lang="en-US" altLang="en-US" dirty="0">
                <a:solidFill>
                  <a:srgbClr val="FF0000"/>
                </a:solidFill>
                <a:latin typeface="Arial Narrow" panose="020B0606020202030204" pitchFamily="34" charset="0"/>
              </a:rPr>
              <a:t>Where Does Venture Capital Money Come From?</a:t>
            </a:r>
          </a:p>
          <a:p>
            <a:pPr lvl="1">
              <a:spcBef>
                <a:spcPct val="30000"/>
              </a:spcBef>
              <a:buFontTx/>
              <a:buChar char="•"/>
            </a:pPr>
            <a:r>
              <a:rPr lang="en-US" altLang="en-US" sz="2000" dirty="0">
                <a:latin typeface="Arial Narrow" panose="020B0606020202030204" pitchFamily="34" charset="0"/>
              </a:rPr>
              <a:t>Professional Venture Capital Firms raise money from Insurance Companies, Educational Endowments, Pension Funds and Wealthy Individuals.</a:t>
            </a:r>
          </a:p>
          <a:p>
            <a:pPr lvl="1">
              <a:spcBef>
                <a:spcPct val="30000"/>
              </a:spcBef>
              <a:buFontTx/>
              <a:buChar char="•"/>
            </a:pPr>
            <a:r>
              <a:rPr lang="en-US" altLang="en-US" sz="2000" dirty="0">
                <a:latin typeface="Arial Narrow" panose="020B0606020202030204" pitchFamily="34" charset="0"/>
              </a:rPr>
              <a:t>These organizations have investment portfolios which they allocate to various asset classes such as stocks (equities), bonds, real estate etc.</a:t>
            </a:r>
          </a:p>
          <a:p>
            <a:pPr lvl="1">
              <a:spcBef>
                <a:spcPct val="30000"/>
              </a:spcBef>
              <a:buFontTx/>
              <a:buChar char="•"/>
            </a:pPr>
            <a:r>
              <a:rPr lang="en-US" altLang="en-US" sz="2000" dirty="0">
                <a:latin typeface="Arial Narrow" panose="020B0606020202030204" pitchFamily="34" charset="0"/>
              </a:rPr>
              <a:t>One of the assets classes is called “Alternative Investments”- venture capital is such an investment.   Perhaps 5% to 10% of the portfolio might be allocated to Alternative Investments.</a:t>
            </a:r>
          </a:p>
          <a:p>
            <a:pPr lvl="1">
              <a:spcBef>
                <a:spcPct val="30000"/>
              </a:spcBef>
              <a:buFontTx/>
              <a:buChar char="•"/>
            </a:pPr>
            <a:r>
              <a:rPr lang="en-US" altLang="en-US" sz="2000" dirty="0">
                <a:latin typeface="Arial Narrow" panose="020B0606020202030204" pitchFamily="34" charset="0"/>
              </a:rPr>
              <a:t>The portfolio owners seek to obtain high returns from these more risky Alternative Investments.</a:t>
            </a:r>
          </a:p>
          <a:p>
            <a:pPr>
              <a:spcBef>
                <a:spcPct val="20000"/>
              </a:spcBef>
            </a:pPr>
            <a:endParaRPr lang="en-US" altLang="en-US" sz="2000" u="sng" dirty="0">
              <a:solidFill>
                <a:srgbClr val="FF0000"/>
              </a:solidFill>
              <a:latin typeface="Arial Narrow" panose="020B0606020202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2">
            <a:extLst>
              <a:ext uri="{FF2B5EF4-FFF2-40B4-BE49-F238E27FC236}">
                <a16:creationId xmlns:a16="http://schemas.microsoft.com/office/drawing/2014/main" id="{30BB9532-3AEC-45E4-9D08-F318B08C3C09}"/>
              </a:ext>
            </a:extLst>
          </p:cNvPr>
          <p:cNvSpPr>
            <a:spLocks noGrp="1"/>
          </p:cNvSpPr>
          <p:nvPr>
            <p:ph type="ftr" sz="quarter" idx="10"/>
          </p:nvPr>
        </p:nvSpPr>
        <p:spPr/>
        <p:txBody>
          <a:bodyPr/>
          <a:lstStyle/>
          <a:p>
            <a:r>
              <a:rPr lang="en-US" altLang="en-US"/>
              <a:t>The Nuts and Bolts of Business Plans – MIT Course 15.393 - Joe Hadzima</a:t>
            </a:r>
            <a:endParaRPr lang="en-US" altLang="en-US" b="0">
              <a:latin typeface="Times New Roman" panose="02020603050405020304" pitchFamily="18" charset="0"/>
            </a:endParaRPr>
          </a:p>
        </p:txBody>
      </p:sp>
      <p:sp>
        <p:nvSpPr>
          <p:cNvPr id="12" name="Slide Number Placeholder 3">
            <a:extLst>
              <a:ext uri="{FF2B5EF4-FFF2-40B4-BE49-F238E27FC236}">
                <a16:creationId xmlns:a16="http://schemas.microsoft.com/office/drawing/2014/main" id="{C3BD2F5F-F839-44C6-95D6-AD6067C824CA}"/>
              </a:ext>
            </a:extLst>
          </p:cNvPr>
          <p:cNvSpPr>
            <a:spLocks noGrp="1"/>
          </p:cNvSpPr>
          <p:nvPr>
            <p:ph type="sldNum" sz="quarter" idx="11"/>
          </p:nvPr>
        </p:nvSpPr>
        <p:spPr/>
        <p:txBody>
          <a:bodyPr/>
          <a:lstStyle/>
          <a:p>
            <a:fld id="{D801AC4C-D6A9-468C-921A-CE669ACBDE2D}" type="slidenum">
              <a:rPr lang="en-US" altLang="en-US"/>
              <a:pPr/>
              <a:t>4</a:t>
            </a:fld>
            <a:endParaRPr lang="en-US" altLang="en-US">
              <a:solidFill>
                <a:schemeClr val="tx1"/>
              </a:solidFill>
              <a:latin typeface="Times New Roman" panose="02020603050405020304" pitchFamily="18" charset="0"/>
            </a:endParaRPr>
          </a:p>
        </p:txBody>
      </p:sp>
      <p:sp>
        <p:nvSpPr>
          <p:cNvPr id="103427" name="Rectangle 3">
            <a:extLst>
              <a:ext uri="{FF2B5EF4-FFF2-40B4-BE49-F238E27FC236}">
                <a16:creationId xmlns:a16="http://schemas.microsoft.com/office/drawing/2014/main" id="{E5E37914-12CA-418A-BEE7-6D8D443EDBA8}"/>
              </a:ext>
            </a:extLst>
          </p:cNvPr>
          <p:cNvSpPr>
            <a:spLocks noChangeArrowheads="1"/>
          </p:cNvSpPr>
          <p:nvPr/>
        </p:nvSpPr>
        <p:spPr bwMode="auto">
          <a:xfrm>
            <a:off x="1219200" y="1524000"/>
            <a:ext cx="7924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5000"/>
              </a:spcBef>
              <a:buFontTx/>
              <a:buChar char="•"/>
            </a:pPr>
            <a:r>
              <a:rPr lang="en-US" altLang="en-US">
                <a:solidFill>
                  <a:srgbClr val="FF0000"/>
                </a:solidFill>
                <a:latin typeface="Arial Narrow" panose="020B0606020202030204" pitchFamily="34" charset="0"/>
              </a:rPr>
              <a:t>How are Venture Capital Funds Organized?</a:t>
            </a:r>
          </a:p>
          <a:p>
            <a:pPr lvl="1">
              <a:spcBef>
                <a:spcPct val="25000"/>
              </a:spcBef>
              <a:buFontTx/>
              <a:buChar char="•"/>
            </a:pPr>
            <a:r>
              <a:rPr lang="en-US" altLang="en-US" sz="2000">
                <a:latin typeface="Arial Narrow" panose="020B0606020202030204" pitchFamily="34" charset="0"/>
              </a:rPr>
              <a:t>Most Venture Capital Funds are Limited Partnerships:</a:t>
            </a:r>
          </a:p>
        </p:txBody>
      </p:sp>
      <p:sp>
        <p:nvSpPr>
          <p:cNvPr id="103428" name="Text Box 4">
            <a:extLst>
              <a:ext uri="{FF2B5EF4-FFF2-40B4-BE49-F238E27FC236}">
                <a16:creationId xmlns:a16="http://schemas.microsoft.com/office/drawing/2014/main" id="{9660A873-FC88-45BD-9FFE-B908E083A582}"/>
              </a:ext>
            </a:extLst>
          </p:cNvPr>
          <p:cNvSpPr txBox="1">
            <a:spLocks noChangeArrowheads="1"/>
          </p:cNvSpPr>
          <p:nvPr/>
        </p:nvSpPr>
        <p:spPr bwMode="auto">
          <a:xfrm>
            <a:off x="2057400" y="3352800"/>
            <a:ext cx="2362200" cy="8318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Narrow" panose="020B0606020202030204" pitchFamily="34" charset="0"/>
              </a:rPr>
              <a:t>Venture Capital Fund</a:t>
            </a:r>
          </a:p>
        </p:txBody>
      </p:sp>
      <p:sp>
        <p:nvSpPr>
          <p:cNvPr id="103429" name="Text Box 5">
            <a:extLst>
              <a:ext uri="{FF2B5EF4-FFF2-40B4-BE49-F238E27FC236}">
                <a16:creationId xmlns:a16="http://schemas.microsoft.com/office/drawing/2014/main" id="{8022EE6F-4C88-4A60-AE0E-04958EBDDD90}"/>
              </a:ext>
            </a:extLst>
          </p:cNvPr>
          <p:cNvSpPr txBox="1">
            <a:spLocks noChangeArrowheads="1"/>
          </p:cNvSpPr>
          <p:nvPr/>
        </p:nvSpPr>
        <p:spPr bwMode="auto">
          <a:xfrm>
            <a:off x="1219200" y="4591050"/>
            <a:ext cx="4495800" cy="1428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Narrow" panose="020B0606020202030204" pitchFamily="34" charset="0"/>
              </a:rPr>
              <a:t>Limited Partners</a:t>
            </a:r>
          </a:p>
          <a:p>
            <a:pPr algn="ctr">
              <a:spcBef>
                <a:spcPct val="50000"/>
              </a:spcBef>
            </a:pPr>
            <a:r>
              <a:rPr lang="en-US" altLang="en-US" sz="1800">
                <a:latin typeface="Arial Narrow" panose="020B0606020202030204" pitchFamily="34" charset="0"/>
              </a:rPr>
              <a:t>Pension Funds, Educational Endowments, Foundations, Insurance Companies, Wealthy Individuals</a:t>
            </a:r>
          </a:p>
        </p:txBody>
      </p:sp>
      <p:sp>
        <p:nvSpPr>
          <p:cNvPr id="103430" name="Text Box 6">
            <a:extLst>
              <a:ext uri="{FF2B5EF4-FFF2-40B4-BE49-F238E27FC236}">
                <a16:creationId xmlns:a16="http://schemas.microsoft.com/office/drawing/2014/main" id="{59CC2104-8D28-4640-8CDA-6F3B789819ED}"/>
              </a:ext>
            </a:extLst>
          </p:cNvPr>
          <p:cNvSpPr txBox="1">
            <a:spLocks noChangeArrowheads="1"/>
          </p:cNvSpPr>
          <p:nvPr/>
        </p:nvSpPr>
        <p:spPr bwMode="auto">
          <a:xfrm>
            <a:off x="1524000" y="2514600"/>
            <a:ext cx="3810000" cy="466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Narrow" panose="020B0606020202030204" pitchFamily="34" charset="0"/>
              </a:rPr>
              <a:t>General Partners</a:t>
            </a:r>
          </a:p>
        </p:txBody>
      </p:sp>
      <p:sp>
        <p:nvSpPr>
          <p:cNvPr id="103431" name="Line 7">
            <a:extLst>
              <a:ext uri="{FF2B5EF4-FFF2-40B4-BE49-F238E27FC236}">
                <a16:creationId xmlns:a16="http://schemas.microsoft.com/office/drawing/2014/main" id="{5C12189E-D890-4F03-9EFB-A891C9AC43E7}"/>
              </a:ext>
            </a:extLst>
          </p:cNvPr>
          <p:cNvSpPr>
            <a:spLocks noChangeShapeType="1"/>
          </p:cNvSpPr>
          <p:nvPr/>
        </p:nvSpPr>
        <p:spPr bwMode="auto">
          <a:xfrm>
            <a:off x="3276600" y="2981325"/>
            <a:ext cx="0" cy="371475"/>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32" name="Line 8">
            <a:extLst>
              <a:ext uri="{FF2B5EF4-FFF2-40B4-BE49-F238E27FC236}">
                <a16:creationId xmlns:a16="http://schemas.microsoft.com/office/drawing/2014/main" id="{EFA12531-DBB9-45AB-AD01-BF4DD775FB20}"/>
              </a:ext>
            </a:extLst>
          </p:cNvPr>
          <p:cNvSpPr>
            <a:spLocks noChangeShapeType="1"/>
          </p:cNvSpPr>
          <p:nvPr/>
        </p:nvSpPr>
        <p:spPr bwMode="auto">
          <a:xfrm>
            <a:off x="3260725" y="4200525"/>
            <a:ext cx="0" cy="371475"/>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33" name="Text Box 9">
            <a:extLst>
              <a:ext uri="{FF2B5EF4-FFF2-40B4-BE49-F238E27FC236}">
                <a16:creationId xmlns:a16="http://schemas.microsoft.com/office/drawing/2014/main" id="{52DAD227-A3E0-4589-8C88-AFFE67A7C0F4}"/>
              </a:ext>
            </a:extLst>
          </p:cNvPr>
          <p:cNvSpPr txBox="1">
            <a:spLocks noChangeArrowheads="1"/>
          </p:cNvSpPr>
          <p:nvPr/>
        </p:nvSpPr>
        <p:spPr bwMode="auto">
          <a:xfrm>
            <a:off x="5410200" y="2362200"/>
            <a:ext cx="3657600" cy="73025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400">
                <a:latin typeface="Arial Narrow" panose="020B0606020202030204" pitchFamily="34" charset="0"/>
              </a:rPr>
              <a:t>These are the “Venture Capitalists” you will deal with.  They may have been Entrepreneurs in a prior life or they might be financial types.</a:t>
            </a:r>
          </a:p>
        </p:txBody>
      </p:sp>
      <p:sp>
        <p:nvSpPr>
          <p:cNvPr id="103434" name="Text Box 10">
            <a:extLst>
              <a:ext uri="{FF2B5EF4-FFF2-40B4-BE49-F238E27FC236}">
                <a16:creationId xmlns:a16="http://schemas.microsoft.com/office/drawing/2014/main" id="{C55386D5-9756-4695-9C7D-4807CF5ABC58}"/>
              </a:ext>
            </a:extLst>
          </p:cNvPr>
          <p:cNvSpPr txBox="1">
            <a:spLocks noChangeArrowheads="1"/>
          </p:cNvSpPr>
          <p:nvPr/>
        </p:nvSpPr>
        <p:spPr bwMode="auto">
          <a:xfrm>
            <a:off x="5410200" y="3203575"/>
            <a:ext cx="3657600" cy="1368425"/>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400">
                <a:latin typeface="Arial Narrow" panose="020B0606020202030204" pitchFamily="34" charset="0"/>
              </a:rPr>
              <a:t>The General Partners use an Offering Memorandum to raise a fund of a given size from the Limited Partners by convincing them that the GPs have a unique strategy or expertise in a particular sector or sectors of the market.  Fund raising can take a year or more.</a:t>
            </a:r>
          </a:p>
        </p:txBody>
      </p:sp>
      <p:sp>
        <p:nvSpPr>
          <p:cNvPr id="103435" name="Text Box 11">
            <a:extLst>
              <a:ext uri="{FF2B5EF4-FFF2-40B4-BE49-F238E27FC236}">
                <a16:creationId xmlns:a16="http://schemas.microsoft.com/office/drawing/2014/main" id="{0CC307B3-2850-4D0F-A88C-92E626296380}"/>
              </a:ext>
            </a:extLst>
          </p:cNvPr>
          <p:cNvSpPr txBox="1">
            <a:spLocks noChangeArrowheads="1"/>
          </p:cNvSpPr>
          <p:nvPr/>
        </p:nvSpPr>
        <p:spPr bwMode="auto">
          <a:xfrm>
            <a:off x="5791200" y="4740275"/>
            <a:ext cx="3276600" cy="115570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400">
                <a:latin typeface="Arial Narrow" panose="020B0606020202030204" pitchFamily="34" charset="0"/>
              </a:rPr>
              <a:t>If the GPs are successful they will convince enough Limited Partners to invest enough money to achieve the size fund offered.  When this happens there is a first “close” of the fund.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816A604-4B38-431F-A3A5-5E4E6283F491}"/>
              </a:ext>
            </a:extLst>
          </p:cNvPr>
          <p:cNvSpPr>
            <a:spLocks noGrp="1"/>
          </p:cNvSpPr>
          <p:nvPr>
            <p:ph type="ftr" sz="quarter" idx="10"/>
          </p:nvPr>
        </p:nvSpPr>
        <p:spPr/>
        <p:txBody>
          <a:bodyPr/>
          <a:lstStyle/>
          <a:p>
            <a:r>
              <a:rPr lang="en-US" altLang="en-US"/>
              <a:t>The Nuts and Bolts of Business Plans – MIT Course 15.393 - Joe Hadzima</a:t>
            </a:r>
            <a:endParaRPr lang="en-US" altLang="en-US" b="0">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137ADFB2-5830-4F51-8C25-F711772FB85C}"/>
              </a:ext>
            </a:extLst>
          </p:cNvPr>
          <p:cNvSpPr>
            <a:spLocks noGrp="1"/>
          </p:cNvSpPr>
          <p:nvPr>
            <p:ph type="sldNum" sz="quarter" idx="11"/>
          </p:nvPr>
        </p:nvSpPr>
        <p:spPr/>
        <p:txBody>
          <a:bodyPr/>
          <a:lstStyle/>
          <a:p>
            <a:fld id="{682445D7-175C-42D2-A132-3F8723AE1A41}" type="slidenum">
              <a:rPr lang="en-US" altLang="en-US"/>
              <a:pPr/>
              <a:t>5</a:t>
            </a:fld>
            <a:endParaRPr lang="en-US" altLang="en-US">
              <a:solidFill>
                <a:schemeClr val="tx1"/>
              </a:solidFill>
              <a:latin typeface="Times New Roman" panose="02020603050405020304" pitchFamily="18" charset="0"/>
            </a:endParaRPr>
          </a:p>
        </p:txBody>
      </p:sp>
      <p:sp>
        <p:nvSpPr>
          <p:cNvPr id="106498" name="Rectangle 2">
            <a:extLst>
              <a:ext uri="{FF2B5EF4-FFF2-40B4-BE49-F238E27FC236}">
                <a16:creationId xmlns:a16="http://schemas.microsoft.com/office/drawing/2014/main" id="{6011A0C9-377B-43C1-819B-BE127044B9E7}"/>
              </a:ext>
            </a:extLst>
          </p:cNvPr>
          <p:cNvSpPr>
            <a:spLocks noChangeArrowheads="1"/>
          </p:cNvSpPr>
          <p:nvPr/>
        </p:nvSpPr>
        <p:spPr bwMode="auto">
          <a:xfrm>
            <a:off x="1219200" y="1524000"/>
            <a:ext cx="7924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5000"/>
              </a:spcBef>
              <a:buFontTx/>
              <a:buChar char="•"/>
            </a:pPr>
            <a:r>
              <a:rPr lang="en-US" altLang="en-US" dirty="0">
                <a:solidFill>
                  <a:srgbClr val="FF0000"/>
                </a:solidFill>
                <a:latin typeface="Arial Narrow" panose="020B0606020202030204" pitchFamily="34" charset="0"/>
              </a:rPr>
              <a:t>What Do Venture Capitalists Do?</a:t>
            </a:r>
          </a:p>
          <a:p>
            <a:pPr>
              <a:spcBef>
                <a:spcPct val="25000"/>
              </a:spcBef>
              <a:buFontTx/>
              <a:buChar char="•"/>
            </a:pPr>
            <a:r>
              <a:rPr lang="en-US" altLang="en-US" sz="2000" dirty="0">
                <a:solidFill>
                  <a:srgbClr val="0000FF"/>
                </a:solidFill>
                <a:latin typeface="Arial Narrow" panose="020B0606020202030204" pitchFamily="34" charset="0"/>
              </a:rPr>
              <a:t>Source Deals</a:t>
            </a:r>
          </a:p>
          <a:p>
            <a:pPr lvl="1">
              <a:spcBef>
                <a:spcPct val="25000"/>
              </a:spcBef>
              <a:buFontTx/>
              <a:buChar char="•"/>
            </a:pPr>
            <a:r>
              <a:rPr lang="en-US" altLang="en-US" sz="1800" dirty="0">
                <a:latin typeface="Arial Narrow" panose="020B0606020202030204" pitchFamily="34" charset="0"/>
              </a:rPr>
              <a:t>The GPs have to “source” deals- i.e., find investment opportunities.  This is done in a variety of ways - referrals from trusted sources (other funds, entrepreneurs they have invested in before, lawyers, accountants etc.)</a:t>
            </a:r>
          </a:p>
          <a:p>
            <a:pPr>
              <a:spcBef>
                <a:spcPct val="25000"/>
              </a:spcBef>
              <a:buFontTx/>
              <a:buChar char="•"/>
            </a:pPr>
            <a:r>
              <a:rPr lang="en-US" altLang="en-US" sz="2000" dirty="0">
                <a:solidFill>
                  <a:srgbClr val="0000FF"/>
                </a:solidFill>
                <a:latin typeface="Arial Narrow" panose="020B0606020202030204" pitchFamily="34" charset="0"/>
              </a:rPr>
              <a:t>Make Investment Decisions</a:t>
            </a:r>
          </a:p>
          <a:p>
            <a:pPr lvl="1">
              <a:spcBef>
                <a:spcPct val="25000"/>
              </a:spcBef>
              <a:buFontTx/>
              <a:buChar char="•"/>
            </a:pPr>
            <a:r>
              <a:rPr lang="en-US" altLang="en-US" sz="1800" dirty="0">
                <a:latin typeface="Arial Narrow" panose="020B0606020202030204" pitchFamily="34" charset="0"/>
              </a:rPr>
              <a:t>From the opportunities identified the GPs pick the ones they think will be the “winners”.   They might look at 50 or 100 opportunities for each one they invest in.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EF10CBD3-5E4F-4BE2-ADA8-18B505A7CD85}"/>
              </a:ext>
            </a:extLst>
          </p:cNvPr>
          <p:cNvSpPr>
            <a:spLocks noGrp="1"/>
          </p:cNvSpPr>
          <p:nvPr>
            <p:ph type="ftr" sz="quarter" idx="10"/>
          </p:nvPr>
        </p:nvSpPr>
        <p:spPr/>
        <p:txBody>
          <a:bodyPr/>
          <a:lstStyle/>
          <a:p>
            <a:r>
              <a:rPr lang="en-US" altLang="en-US"/>
              <a:t>The Nuts and Bolts of Business Plans – MIT Course 15.393 - Joe Hadzima</a:t>
            </a:r>
            <a:endParaRPr lang="en-US" altLang="en-US" b="0">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58680950-9CF4-49E3-A319-0034C17550C6}"/>
              </a:ext>
            </a:extLst>
          </p:cNvPr>
          <p:cNvSpPr>
            <a:spLocks noGrp="1"/>
          </p:cNvSpPr>
          <p:nvPr>
            <p:ph type="sldNum" sz="quarter" idx="11"/>
          </p:nvPr>
        </p:nvSpPr>
        <p:spPr/>
        <p:txBody>
          <a:bodyPr/>
          <a:lstStyle/>
          <a:p>
            <a:fld id="{88881A86-6CF2-4261-9293-4A9464DAEEFA}" type="slidenum">
              <a:rPr lang="en-US" altLang="en-US"/>
              <a:pPr/>
              <a:t>6</a:t>
            </a:fld>
            <a:endParaRPr lang="en-US" altLang="en-US">
              <a:solidFill>
                <a:schemeClr val="tx1"/>
              </a:solidFill>
              <a:latin typeface="Times New Roman" panose="02020603050405020304" pitchFamily="18" charset="0"/>
            </a:endParaRPr>
          </a:p>
        </p:txBody>
      </p:sp>
      <p:sp>
        <p:nvSpPr>
          <p:cNvPr id="107522" name="Rectangle 2">
            <a:extLst>
              <a:ext uri="{FF2B5EF4-FFF2-40B4-BE49-F238E27FC236}">
                <a16:creationId xmlns:a16="http://schemas.microsoft.com/office/drawing/2014/main" id="{6D5D8BB2-B282-4EDC-A5F7-51840D1E41EB}"/>
              </a:ext>
            </a:extLst>
          </p:cNvPr>
          <p:cNvSpPr>
            <a:spLocks noChangeArrowheads="1"/>
          </p:cNvSpPr>
          <p:nvPr/>
        </p:nvSpPr>
        <p:spPr bwMode="auto">
          <a:xfrm>
            <a:off x="1219200" y="1524000"/>
            <a:ext cx="7696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5000"/>
              </a:spcBef>
              <a:buFontTx/>
              <a:buChar char="•"/>
            </a:pPr>
            <a:r>
              <a:rPr lang="en-US" altLang="en-US" dirty="0">
                <a:solidFill>
                  <a:srgbClr val="FF0000"/>
                </a:solidFill>
                <a:latin typeface="Arial Narrow" panose="020B0606020202030204" pitchFamily="34" charset="0"/>
              </a:rPr>
              <a:t>What Do Venture Capitalists Do?</a:t>
            </a:r>
          </a:p>
          <a:p>
            <a:pPr>
              <a:spcBef>
                <a:spcPct val="25000"/>
              </a:spcBef>
              <a:buFontTx/>
              <a:buChar char="•"/>
            </a:pPr>
            <a:r>
              <a:rPr lang="en-US" altLang="en-US" sz="2000" dirty="0">
                <a:solidFill>
                  <a:srgbClr val="0000FF"/>
                </a:solidFill>
                <a:latin typeface="Arial Narrow" panose="020B0606020202030204" pitchFamily="34" charset="0"/>
              </a:rPr>
              <a:t>Manage The Investment</a:t>
            </a:r>
          </a:p>
          <a:p>
            <a:pPr lvl="1">
              <a:spcBef>
                <a:spcPct val="25000"/>
              </a:spcBef>
              <a:buFontTx/>
              <a:buChar char="•"/>
            </a:pPr>
            <a:r>
              <a:rPr lang="en-US" altLang="en-US" sz="1800" dirty="0">
                <a:latin typeface="Arial Narrow" panose="020B0606020202030204" pitchFamily="34" charset="0"/>
              </a:rPr>
              <a:t>The GP/VCs have a fiduciary duty to the LPs to “manage” the investment.  This means they usually sit on the Board of Directors.  Given this time commitment a VC might only be able to handle 6 to 10 portfolio investment companies at a time.</a:t>
            </a:r>
          </a:p>
          <a:p>
            <a:pPr>
              <a:spcBef>
                <a:spcPct val="25000"/>
              </a:spcBef>
              <a:buFontTx/>
              <a:buChar char="•"/>
            </a:pPr>
            <a:r>
              <a:rPr lang="en-US" altLang="en-US" sz="2000" dirty="0">
                <a:solidFill>
                  <a:srgbClr val="0000FF"/>
                </a:solidFill>
                <a:latin typeface="Arial Narrow" panose="020B0606020202030204" pitchFamily="34" charset="0"/>
              </a:rPr>
              <a:t>Harvest The Investment</a:t>
            </a:r>
          </a:p>
          <a:p>
            <a:pPr lvl="1">
              <a:spcBef>
                <a:spcPct val="25000"/>
              </a:spcBef>
              <a:buFontTx/>
              <a:buChar char="•"/>
            </a:pPr>
            <a:r>
              <a:rPr lang="en-US" altLang="en-US" sz="1800" dirty="0">
                <a:latin typeface="Arial Narrow" panose="020B0606020202030204" pitchFamily="34" charset="0"/>
              </a:rPr>
              <a:t>As you will see in the following slides, the GP/VCs win only if they can get their money out of the investment (“harvest the investment”).   This usually takes the form of an acquisition of the portfolio company or taking the portfolio company public in an Initial Public Offering (IPO).    Note:  even the most successful funds rarely have even 1/3 of their portfolio investments become successful – i.e., even with careful vetting 2 out of 3 investments are not “wins”.</a:t>
            </a:r>
          </a:p>
          <a:p>
            <a:pPr lvl="1">
              <a:spcBef>
                <a:spcPct val="25000"/>
              </a:spcBef>
              <a:buFontTx/>
              <a:buChar char="•"/>
            </a:pPr>
            <a:endParaRPr lang="en-US" altLang="en-US" sz="2000" dirty="0">
              <a:solidFill>
                <a:srgbClr val="0000FF"/>
              </a:solidFill>
              <a:latin typeface="Arial Narrow" panose="020B0606020202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15900E2-C7A9-4238-94EA-632C0E00F47E}"/>
              </a:ext>
            </a:extLst>
          </p:cNvPr>
          <p:cNvSpPr>
            <a:spLocks noGrp="1"/>
          </p:cNvSpPr>
          <p:nvPr>
            <p:ph type="ftr" sz="quarter" idx="10"/>
          </p:nvPr>
        </p:nvSpPr>
        <p:spPr/>
        <p:txBody>
          <a:bodyPr/>
          <a:lstStyle/>
          <a:p>
            <a:r>
              <a:rPr lang="en-US" altLang="en-US"/>
              <a:t>The Nuts and Bolts of Business Plans – MIT Course 15.393 - Joe Hadzima</a:t>
            </a:r>
            <a:endParaRPr lang="en-US" altLang="en-US" b="0">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5F26A8FE-8F04-4542-8DB4-8108E03BDA15}"/>
              </a:ext>
            </a:extLst>
          </p:cNvPr>
          <p:cNvSpPr>
            <a:spLocks noGrp="1"/>
          </p:cNvSpPr>
          <p:nvPr>
            <p:ph type="sldNum" sz="quarter" idx="11"/>
          </p:nvPr>
        </p:nvSpPr>
        <p:spPr/>
        <p:txBody>
          <a:bodyPr/>
          <a:lstStyle/>
          <a:p>
            <a:fld id="{7A989B8C-2F69-4D15-9F51-898849D0DD0C}" type="slidenum">
              <a:rPr lang="en-US" altLang="en-US"/>
              <a:pPr/>
              <a:t>7</a:t>
            </a:fld>
            <a:endParaRPr lang="en-US" altLang="en-US">
              <a:solidFill>
                <a:schemeClr val="tx1"/>
              </a:solidFill>
              <a:latin typeface="Times New Roman" panose="02020603050405020304" pitchFamily="18" charset="0"/>
            </a:endParaRPr>
          </a:p>
        </p:txBody>
      </p:sp>
      <p:sp>
        <p:nvSpPr>
          <p:cNvPr id="104450" name="Rectangle 2">
            <a:extLst>
              <a:ext uri="{FF2B5EF4-FFF2-40B4-BE49-F238E27FC236}">
                <a16:creationId xmlns:a16="http://schemas.microsoft.com/office/drawing/2014/main" id="{E9D69062-282D-4BF7-89D7-C00BAB9D2031}"/>
              </a:ext>
            </a:extLst>
          </p:cNvPr>
          <p:cNvSpPr>
            <a:spLocks noChangeArrowheads="1"/>
          </p:cNvSpPr>
          <p:nvPr/>
        </p:nvSpPr>
        <p:spPr bwMode="auto">
          <a:xfrm>
            <a:off x="1066800" y="1524000"/>
            <a:ext cx="7848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5000"/>
              </a:spcBef>
              <a:buFontTx/>
              <a:buChar char="•"/>
            </a:pPr>
            <a:r>
              <a:rPr lang="en-US" altLang="en-US" dirty="0">
                <a:solidFill>
                  <a:srgbClr val="FF0000"/>
                </a:solidFill>
                <a:latin typeface="Arial Narrow" panose="020B0606020202030204" pitchFamily="34" charset="0"/>
              </a:rPr>
              <a:t>Economics of the Venture Capital Fund - CAPITAL </a:t>
            </a:r>
          </a:p>
          <a:p>
            <a:pPr>
              <a:spcBef>
                <a:spcPct val="25000"/>
              </a:spcBef>
              <a:buFontTx/>
              <a:buChar char="•"/>
            </a:pPr>
            <a:r>
              <a:rPr lang="en-US" altLang="en-US" sz="2000" dirty="0">
                <a:solidFill>
                  <a:srgbClr val="0000FF"/>
                </a:solidFill>
                <a:latin typeface="Arial Narrow" panose="020B0606020202030204" pitchFamily="34" charset="0"/>
              </a:rPr>
              <a:t>Capital Commitments</a:t>
            </a:r>
          </a:p>
          <a:p>
            <a:pPr lvl="1">
              <a:spcBef>
                <a:spcPct val="25000"/>
              </a:spcBef>
              <a:buFontTx/>
              <a:buChar char="•"/>
            </a:pPr>
            <a:r>
              <a:rPr lang="en-US" altLang="en-US" sz="1800" dirty="0">
                <a:latin typeface="Arial Narrow" panose="020B0606020202030204" pitchFamily="34" charset="0"/>
              </a:rPr>
              <a:t>The Limited Partners do not actually invest money in the Fund at the closing.   They legally commit to provide a certain amount of capital when they are called upon.  This is called a Limited Partner’s Capital Commitment.  </a:t>
            </a:r>
          </a:p>
          <a:p>
            <a:pPr>
              <a:spcBef>
                <a:spcPct val="25000"/>
              </a:spcBef>
              <a:buFontTx/>
              <a:buChar char="•"/>
            </a:pPr>
            <a:r>
              <a:rPr lang="en-US" altLang="en-US" sz="2000" dirty="0">
                <a:solidFill>
                  <a:srgbClr val="0000FF"/>
                </a:solidFill>
                <a:latin typeface="Arial Narrow" panose="020B0606020202030204" pitchFamily="34" charset="0"/>
              </a:rPr>
              <a:t>Capital Calls</a:t>
            </a:r>
          </a:p>
          <a:p>
            <a:pPr lvl="1">
              <a:spcBef>
                <a:spcPct val="25000"/>
              </a:spcBef>
              <a:buFontTx/>
              <a:buChar char="•"/>
            </a:pPr>
            <a:r>
              <a:rPr lang="en-US" altLang="en-US" sz="1800" dirty="0">
                <a:latin typeface="Arial Narrow" panose="020B0606020202030204" pitchFamily="34" charset="0"/>
              </a:rPr>
              <a:t>When the General Partners find what they think is a good investment opportunity they make a “Capital Call” on the Limited Partners.  Example: a Fund has $500M of capital and the GP/VCs want to make an investment of $10M.  A Limited Partner with a Capital Commitment of $50M will be required to send $1M to the General Partners:   50M/500M = 10% times 10M = $1M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702FE61-8C2F-4DFC-BDE5-F8C649B956A1}"/>
              </a:ext>
            </a:extLst>
          </p:cNvPr>
          <p:cNvSpPr>
            <a:spLocks noGrp="1"/>
          </p:cNvSpPr>
          <p:nvPr>
            <p:ph type="ftr" sz="quarter" idx="10"/>
          </p:nvPr>
        </p:nvSpPr>
        <p:spPr/>
        <p:txBody>
          <a:bodyPr/>
          <a:lstStyle/>
          <a:p>
            <a:r>
              <a:rPr lang="en-US" altLang="en-US"/>
              <a:t>The Nuts and Bolts of Business Plans – MIT Course 15.393 - Joe Hadzima</a:t>
            </a:r>
            <a:endParaRPr lang="en-US" altLang="en-US" b="0">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4ADDD00F-84FC-4BCE-818D-C4A250E74E66}"/>
              </a:ext>
            </a:extLst>
          </p:cNvPr>
          <p:cNvSpPr>
            <a:spLocks noGrp="1"/>
          </p:cNvSpPr>
          <p:nvPr>
            <p:ph type="sldNum" sz="quarter" idx="11"/>
          </p:nvPr>
        </p:nvSpPr>
        <p:spPr/>
        <p:txBody>
          <a:bodyPr/>
          <a:lstStyle/>
          <a:p>
            <a:fld id="{BD26CCF7-D4D5-47CE-A19B-F8E43EC4BDCE}" type="slidenum">
              <a:rPr lang="en-US" altLang="en-US"/>
              <a:pPr/>
              <a:t>8</a:t>
            </a:fld>
            <a:endParaRPr lang="en-US" altLang="en-US">
              <a:solidFill>
                <a:schemeClr val="tx1"/>
              </a:solidFill>
              <a:latin typeface="Times New Roman" panose="02020603050405020304" pitchFamily="18" charset="0"/>
            </a:endParaRPr>
          </a:p>
        </p:txBody>
      </p:sp>
      <p:sp>
        <p:nvSpPr>
          <p:cNvPr id="105474" name="Rectangle 2">
            <a:extLst>
              <a:ext uri="{FF2B5EF4-FFF2-40B4-BE49-F238E27FC236}">
                <a16:creationId xmlns:a16="http://schemas.microsoft.com/office/drawing/2014/main" id="{CD468A44-1F6B-484E-B6F0-B1D7AF7734E6}"/>
              </a:ext>
            </a:extLst>
          </p:cNvPr>
          <p:cNvSpPr>
            <a:spLocks noChangeArrowheads="1"/>
          </p:cNvSpPr>
          <p:nvPr/>
        </p:nvSpPr>
        <p:spPr bwMode="auto">
          <a:xfrm>
            <a:off x="1219200" y="1524000"/>
            <a:ext cx="7924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5000"/>
              </a:spcBef>
              <a:buFontTx/>
              <a:buChar char="•"/>
            </a:pPr>
            <a:r>
              <a:rPr lang="en-US" altLang="en-US" dirty="0">
                <a:solidFill>
                  <a:srgbClr val="FF0000"/>
                </a:solidFill>
                <a:latin typeface="Arial Narrow" panose="020B0606020202030204" pitchFamily="34" charset="0"/>
              </a:rPr>
              <a:t>Economics of the Venture Capital Fund – VC Compensation</a:t>
            </a:r>
          </a:p>
          <a:p>
            <a:pPr>
              <a:spcBef>
                <a:spcPct val="25000"/>
              </a:spcBef>
              <a:buFontTx/>
              <a:buChar char="•"/>
            </a:pPr>
            <a:r>
              <a:rPr lang="en-US" altLang="en-US" sz="2000" dirty="0">
                <a:solidFill>
                  <a:srgbClr val="0000FF"/>
                </a:solidFill>
                <a:latin typeface="Arial Narrow" panose="020B0606020202030204" pitchFamily="34" charset="0"/>
              </a:rPr>
              <a:t>Management Fees</a:t>
            </a:r>
          </a:p>
          <a:p>
            <a:pPr lvl="1">
              <a:spcBef>
                <a:spcPct val="25000"/>
              </a:spcBef>
              <a:buFontTx/>
              <a:buChar char="•"/>
            </a:pPr>
            <a:r>
              <a:rPr lang="en-US" altLang="en-US" sz="1800" dirty="0">
                <a:latin typeface="Arial Narrow" panose="020B0606020202030204" pitchFamily="34" charset="0"/>
              </a:rPr>
              <a:t>The General Partners receive an annual Management Fee, which is usually a percentage of the Capital Commitments to the Fund.  </a:t>
            </a:r>
          </a:p>
          <a:p>
            <a:pPr lvl="1">
              <a:spcBef>
                <a:spcPct val="25000"/>
              </a:spcBef>
              <a:buFontTx/>
              <a:buChar char="•"/>
            </a:pPr>
            <a:r>
              <a:rPr lang="en-US" altLang="en-US" sz="1800" dirty="0">
                <a:latin typeface="Arial Narrow" panose="020B0606020202030204" pitchFamily="34" charset="0"/>
              </a:rPr>
              <a:t>A typical fee is 2 to 2.5%.  On a $400M fund this is $8M - $10M per year.</a:t>
            </a:r>
          </a:p>
          <a:p>
            <a:pPr lvl="1">
              <a:spcBef>
                <a:spcPct val="25000"/>
              </a:spcBef>
              <a:buFontTx/>
              <a:buChar char="•"/>
            </a:pPr>
            <a:r>
              <a:rPr lang="en-US" altLang="en-US" sz="1800" dirty="0">
                <a:latin typeface="Arial Narrow" panose="020B0606020202030204" pitchFamily="34" charset="0"/>
              </a:rPr>
              <a:t>The Management Fee is used by the General Partners to run the Fund business – e.g., it pays the salaries of the General Partners, the Associates, the Support Staff and the office rent. </a:t>
            </a:r>
          </a:p>
          <a:p>
            <a:pPr>
              <a:spcBef>
                <a:spcPct val="25000"/>
              </a:spcBef>
              <a:buFontTx/>
              <a:buChar char="•"/>
            </a:pPr>
            <a:r>
              <a:rPr lang="en-US" altLang="en-US" sz="2000" dirty="0">
                <a:solidFill>
                  <a:srgbClr val="0000FF"/>
                </a:solidFill>
                <a:latin typeface="Arial Narrow" panose="020B0606020202030204" pitchFamily="34" charset="0"/>
              </a:rPr>
              <a:t>Number of General Partners</a:t>
            </a:r>
          </a:p>
          <a:p>
            <a:pPr lvl="1">
              <a:spcBef>
                <a:spcPct val="25000"/>
              </a:spcBef>
              <a:buFontTx/>
              <a:buChar char="•"/>
            </a:pPr>
            <a:r>
              <a:rPr lang="en-US" altLang="en-US" sz="1800" dirty="0">
                <a:latin typeface="Arial Narrow" panose="020B0606020202030204" pitchFamily="34" charset="0"/>
              </a:rPr>
              <a:t>The number of GP/VCs in a Fund is a function of the size of the Fund and the size of investments the Fund makes.   For example, a $500M Fund might have 5 GP/VCs, each investing $100M of the Fund’s Capital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661AD3DC-92A7-4ADB-93CD-7C55DEC75CA6}"/>
              </a:ext>
            </a:extLst>
          </p:cNvPr>
          <p:cNvSpPr>
            <a:spLocks noGrp="1"/>
          </p:cNvSpPr>
          <p:nvPr>
            <p:ph type="ftr" sz="quarter" idx="10"/>
          </p:nvPr>
        </p:nvSpPr>
        <p:spPr/>
        <p:txBody>
          <a:bodyPr/>
          <a:lstStyle/>
          <a:p>
            <a:r>
              <a:rPr lang="en-US" altLang="en-US"/>
              <a:t>The Nuts and Bolts of Business Plans – MIT Course 15.393 - Joe Hadzima</a:t>
            </a:r>
            <a:endParaRPr lang="en-US" altLang="en-US" b="0">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8CC89F61-81B7-4325-BC9B-B75AFB543E7C}"/>
              </a:ext>
            </a:extLst>
          </p:cNvPr>
          <p:cNvSpPr>
            <a:spLocks noGrp="1"/>
          </p:cNvSpPr>
          <p:nvPr>
            <p:ph type="sldNum" sz="quarter" idx="11"/>
          </p:nvPr>
        </p:nvSpPr>
        <p:spPr/>
        <p:txBody>
          <a:bodyPr/>
          <a:lstStyle/>
          <a:p>
            <a:fld id="{6630C67A-61DA-4291-9E6B-FEB4A2BCFAA0}" type="slidenum">
              <a:rPr lang="en-US" altLang="en-US"/>
              <a:pPr/>
              <a:t>9</a:t>
            </a:fld>
            <a:endParaRPr lang="en-US" altLang="en-US">
              <a:solidFill>
                <a:schemeClr val="tx1"/>
              </a:solidFill>
              <a:latin typeface="Times New Roman" panose="02020603050405020304" pitchFamily="18" charset="0"/>
            </a:endParaRPr>
          </a:p>
        </p:txBody>
      </p:sp>
      <p:sp>
        <p:nvSpPr>
          <p:cNvPr id="108546" name="Rectangle 2">
            <a:extLst>
              <a:ext uri="{FF2B5EF4-FFF2-40B4-BE49-F238E27FC236}">
                <a16:creationId xmlns:a16="http://schemas.microsoft.com/office/drawing/2014/main" id="{7847146A-7E63-477A-A255-68ADE663FBA4}"/>
              </a:ext>
            </a:extLst>
          </p:cNvPr>
          <p:cNvSpPr>
            <a:spLocks noChangeArrowheads="1"/>
          </p:cNvSpPr>
          <p:nvPr/>
        </p:nvSpPr>
        <p:spPr bwMode="auto">
          <a:xfrm>
            <a:off x="1219200" y="1524000"/>
            <a:ext cx="7924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5000"/>
              </a:spcBef>
              <a:buFontTx/>
              <a:buChar char="•"/>
            </a:pPr>
            <a:r>
              <a:rPr lang="en-US" altLang="en-US">
                <a:solidFill>
                  <a:srgbClr val="FF0000"/>
                </a:solidFill>
                <a:latin typeface="Arial Narrow" panose="020B0606020202030204" pitchFamily="34" charset="0"/>
              </a:rPr>
              <a:t>Economics of the Venture Capital Fund – VC Compensation</a:t>
            </a:r>
          </a:p>
          <a:p>
            <a:pPr>
              <a:spcBef>
                <a:spcPct val="25000"/>
              </a:spcBef>
              <a:buFontTx/>
              <a:buChar char="•"/>
            </a:pPr>
            <a:r>
              <a:rPr lang="en-US" altLang="en-US" sz="2000">
                <a:solidFill>
                  <a:srgbClr val="0000FF"/>
                </a:solidFill>
                <a:latin typeface="Arial Narrow" panose="020B0606020202030204" pitchFamily="34" charset="0"/>
              </a:rPr>
              <a:t>Splitting the Returns</a:t>
            </a:r>
          </a:p>
          <a:p>
            <a:pPr lvl="1">
              <a:spcBef>
                <a:spcPct val="25000"/>
              </a:spcBef>
              <a:buFontTx/>
              <a:buChar char="•"/>
            </a:pPr>
            <a:r>
              <a:rPr lang="en-US" altLang="en-US" sz="1800">
                <a:latin typeface="Arial Narrow" panose="020B0606020202030204" pitchFamily="34" charset="0"/>
              </a:rPr>
              <a:t>The GP/VCs make investments and they hopefully harvest some of those.  </a:t>
            </a:r>
          </a:p>
          <a:p>
            <a:pPr lvl="1">
              <a:spcBef>
                <a:spcPct val="25000"/>
              </a:spcBef>
              <a:buFontTx/>
              <a:buChar char="•"/>
            </a:pPr>
            <a:r>
              <a:rPr lang="en-US" altLang="en-US" sz="1800">
                <a:latin typeface="Arial Narrow" panose="020B0606020202030204" pitchFamily="34" charset="0"/>
              </a:rPr>
              <a:t>The returns from the investment are split between the Limited Partners and the General Partners.   A typical arrangement is as follows:</a:t>
            </a:r>
          </a:p>
          <a:p>
            <a:pPr lvl="2">
              <a:spcBef>
                <a:spcPct val="25000"/>
              </a:spcBef>
              <a:buFontTx/>
              <a:buChar char="•"/>
            </a:pPr>
            <a:r>
              <a:rPr lang="en-US" altLang="en-US" sz="1800">
                <a:latin typeface="Arial Narrow" panose="020B0606020202030204" pitchFamily="34" charset="0"/>
              </a:rPr>
              <a:t>The Limited Partners receive 99% of all the returns and the GP/VCs receive 1% of all returns until the Limited Partners receive back 100% of their Capital (plus in some cases “interest” on that Capital).</a:t>
            </a:r>
          </a:p>
          <a:p>
            <a:pPr lvl="2">
              <a:spcBef>
                <a:spcPct val="25000"/>
              </a:spcBef>
              <a:buFontTx/>
              <a:buChar char="•"/>
            </a:pPr>
            <a:r>
              <a:rPr lang="en-US" altLang="en-US" sz="1800">
                <a:latin typeface="Arial Narrow" panose="020B0606020202030204" pitchFamily="34" charset="0"/>
              </a:rPr>
              <a:t>Thereafter the splits go 80% to the Limited Partners and 20% to the GP/VCs.  This 20% part is called the GP’s “Carried Interest”</a:t>
            </a:r>
          </a:p>
          <a:p>
            <a:pPr lvl="1">
              <a:spcBef>
                <a:spcPct val="25000"/>
              </a:spcBef>
              <a:buFontTx/>
              <a:buChar char="•"/>
            </a:pPr>
            <a:r>
              <a:rPr lang="en-US" altLang="en-US" sz="1800">
                <a:latin typeface="Arial Narrow" panose="020B0606020202030204" pitchFamily="34" charset="0"/>
              </a:rPr>
              <a:t>Venture Capitalists with a great track record will receive a higher Carried Interest- e.g. 30%</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CC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rgbClr val="CC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9900"/>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2531</TotalTime>
  <Words>2318</Words>
  <Application>Microsoft Office PowerPoint</Application>
  <PresentationFormat>On-screen Show (4:3)</PresentationFormat>
  <Paragraphs>164</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Times New Roman</vt:lpstr>
      <vt:lpstr>Arial Narrow</vt:lpstr>
      <vt:lpstr>Blank Presentation</vt:lpstr>
      <vt:lpstr>The Nuts and Bolts of Business Plans MIT Course 15.393 nutsandbolts.mit.edu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Nuts and Bolts of Business Plans MIT 15.975</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Beginners Guide to Venture Capital</dc:title>
  <dc:creator>Joe Hadzima jgh@alum.mit.edu</dc:creator>
  <dc:description>You are authorized to use this presentation for your own education and to incorporate parts of it into other works for non-commercial purposes provided you give proper attribution as to its source.</dc:description>
  <cp:lastModifiedBy>JoeH</cp:lastModifiedBy>
  <cp:revision>276</cp:revision>
  <dcterms:created xsi:type="dcterms:W3CDTF">2000-01-08T21:00:11Z</dcterms:created>
  <dcterms:modified xsi:type="dcterms:W3CDTF">2022-03-26T18:46:13Z</dcterms:modified>
</cp:coreProperties>
</file>